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handoutMasterIdLst>
    <p:handoutMasterId r:id="rId28"/>
  </p:handoutMasterIdLst>
  <p:sldIdLst>
    <p:sldId id="275" r:id="rId5"/>
    <p:sldId id="285" r:id="rId6"/>
    <p:sldId id="282" r:id="rId7"/>
    <p:sldId id="287" r:id="rId8"/>
    <p:sldId id="283" r:id="rId9"/>
    <p:sldId id="297" r:id="rId10"/>
    <p:sldId id="284" r:id="rId11"/>
    <p:sldId id="288" r:id="rId12"/>
    <p:sldId id="302" r:id="rId13"/>
    <p:sldId id="289" r:id="rId14"/>
    <p:sldId id="294" r:id="rId15"/>
    <p:sldId id="303" r:id="rId16"/>
    <p:sldId id="305" r:id="rId17"/>
    <p:sldId id="304" r:id="rId18"/>
    <p:sldId id="295" r:id="rId19"/>
    <p:sldId id="307" r:id="rId20"/>
    <p:sldId id="292" r:id="rId21"/>
    <p:sldId id="299" r:id="rId22"/>
    <p:sldId id="300" r:id="rId23"/>
    <p:sldId id="306" r:id="rId24"/>
    <p:sldId id="309" r:id="rId25"/>
    <p:sldId id="310" r:id="rId26"/>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A3474-9A5B-4853-BA7C-D50A0F3BBA76}" v="108" dt="2024-08-29T08:03:26.817"/>
    <p1510:client id="{86F660A0-73E9-4472-B49F-1BBE550AC471}" v="5" dt="2024-08-30T04:38:27.448"/>
    <p1510:client id="{99FA0F18-FCA1-4C76-B407-050F49D26120}" v="69" dt="2024-08-29T08:28:50.314"/>
    <p1510:client id="{9A11C6E6-FB70-476A-8821-588F1FA4FB65}" v="572" dt="2024-08-30T01:30:46.252"/>
    <p1510:client id="{9B92C386-372F-4C84-A004-8618DFB5DB39}" v="346" dt="2024-08-30T04:35:53.194"/>
    <p1510:client id="{A669FB53-523B-4912-BBE3-60B383550815}" v="13" dt="2024-08-29T08:00:39.481"/>
    <p1510:client id="{B1636930-AA41-40F3-99D3-E25245468E6B}" v="688" dt="2024-08-30T02:25:42.525"/>
    <p1510:client id="{B67C4D1E-60C6-4477-9600-2D853A35F8E2}" v="44" dt="2024-08-29T06:26:52.880"/>
    <p1510:client id="{BE360741-2EBC-4063-976E-B7D58BE6EE7E}" v="25" dt="2024-08-29T07:56:42.382"/>
    <p1510:client id="{BE84E740-908E-4BAB-94F2-7A057842A384}" v="13" dt="2024-08-30T00:13:01.668"/>
    <p1510:client id="{EAD9F4F5-04AA-4077-801E-281148C9FFF5}" v="6498" dt="2024-08-30T06:22:52.159"/>
    <p1510:client id="{FEE09FE7-7500-40C8-8E87-C61813644DB1}" v="625" dt="2024-08-30T04:17:47.14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73F4CB37-F97B-4530-B4E6-0474AB733BE3}" type="datetimeFigureOut">
              <a:rPr kumimoji="1" lang="ja-JP" altLang="en-US" smtClean="0"/>
              <a:t>2024/8/29</a:t>
            </a:fld>
            <a:endParaRPr kumimoji="1" lang="ja-JP" altLang="en-US"/>
          </a:p>
        </p:txBody>
      </p:sp>
      <p:sp>
        <p:nvSpPr>
          <p:cNvPr id="4" name="フッター プレースホルダー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7ADCEFC6-48AA-42E0-883A-0337C9337E34}" type="slidenum">
              <a:rPr kumimoji="1" lang="ja-JP" altLang="en-US" smtClean="0"/>
              <a:t>‹#›</a:t>
            </a:fld>
            <a:endParaRPr kumimoji="1" lang="ja-JP" altLang="en-US"/>
          </a:p>
        </p:txBody>
      </p:sp>
    </p:spTree>
    <p:extLst>
      <p:ext uri="{BB962C8B-B14F-4D97-AF65-F5344CB8AC3E}">
        <p14:creationId xmlns:p14="http://schemas.microsoft.com/office/powerpoint/2010/main" val="1867806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3AE129ED-E021-412F-A6BB-F29022CB135E}" type="datetimeFigureOut">
              <a:rPr kumimoji="1" lang="ja-JP" altLang="en-US" smtClean="0"/>
              <a:t>2024/8/29</a:t>
            </a:fld>
            <a:endParaRPr kumimoji="1" lang="ja-JP" altLang="en-US"/>
          </a:p>
        </p:txBody>
      </p:sp>
      <p:sp>
        <p:nvSpPr>
          <p:cNvPr id="4" name="スライド イメージ プレースホルダー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FFC4CC46-C8F2-4731-96DE-09F553337401}" type="slidenum">
              <a:rPr kumimoji="1" lang="ja-JP" altLang="en-US" smtClean="0"/>
              <a:t>‹#›</a:t>
            </a:fld>
            <a:endParaRPr kumimoji="1" lang="ja-JP" altLang="en-US"/>
          </a:p>
        </p:txBody>
      </p:sp>
    </p:spTree>
    <p:extLst>
      <p:ext uri="{BB962C8B-B14F-4D97-AF65-F5344CB8AC3E}">
        <p14:creationId xmlns:p14="http://schemas.microsoft.com/office/powerpoint/2010/main" val="7383227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a:effectLst/>
                <a:latin typeface="游明朝" panose="02020400000000000000" pitchFamily="18" charset="-128"/>
                <a:ea typeface="游明朝" panose="02020400000000000000" pitchFamily="18" charset="-128"/>
                <a:cs typeface="Times New Roman" panose="02020603050405020304" pitchFamily="18" charset="0"/>
              </a:rPr>
              <a:t>Good afternoon</a:t>
            </a:r>
            <a:r>
              <a:rPr lang="ja-JP" altLang="ja-JP" sz="1800" kern="100">
                <a:effectLst/>
                <a:latin typeface="游明朝" panose="02020400000000000000" pitchFamily="18" charset="-128"/>
                <a:ea typeface="游明朝" panose="02020400000000000000" pitchFamily="18" charset="-128"/>
                <a:cs typeface="Times New Roman" panose="02020603050405020304" pitchFamily="18" charset="0"/>
              </a:rPr>
              <a:t>　</a:t>
            </a:r>
            <a:r>
              <a:rPr lang="en-US" altLang="ja-JP" sz="1800" kern="100">
                <a:effectLst/>
                <a:latin typeface="游明朝" panose="02020400000000000000" pitchFamily="18" charset="-128"/>
                <a:ea typeface="游明朝" panose="02020400000000000000" pitchFamily="18" charset="-128"/>
                <a:cs typeface="Times New Roman" panose="02020603050405020304" pitchFamily="18" charset="0"/>
              </a:rPr>
              <a:t>hello everyone</a:t>
            </a:r>
            <a:endParaRPr lang="ja-JP" alt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p>
            <a:r>
              <a:rPr lang="en-US" altLang="ja-JP"/>
              <a:t>Our team is proposing a service called the Disaster Prevention Quiz </a:t>
            </a:r>
            <a:r>
              <a:rPr lang="en-US" altLang="ja-JP" err="1"/>
              <a:t>App.this</a:t>
            </a:r>
            <a:r>
              <a:rPr lang="en-US" altLang="ja-JP"/>
              <a:t> logo is our application logo</a:t>
            </a:r>
            <a:br>
              <a:rPr lang="en-US" altLang="ja-JP"/>
            </a:br>
            <a:r>
              <a:rPr lang="en-US" altLang="ja-JP"/>
              <a:t>lets begin</a:t>
            </a:r>
            <a:endParaRPr kumimoji="1" lang="ja-JP" altLang="en-US"/>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1</a:t>
            </a:fld>
            <a:endParaRPr kumimoji="1" lang="ja-JP" altLang="en-US"/>
          </a:p>
        </p:txBody>
      </p:sp>
    </p:spTree>
    <p:extLst>
      <p:ext uri="{BB962C8B-B14F-4D97-AF65-F5344CB8AC3E}">
        <p14:creationId xmlns:p14="http://schemas.microsoft.com/office/powerpoint/2010/main" val="140820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10</a:t>
            </a:fld>
            <a:endParaRPr kumimoji="1" lang="ja-JP" altLang="en-US"/>
          </a:p>
        </p:txBody>
      </p:sp>
    </p:spTree>
    <p:extLst>
      <p:ext uri="{BB962C8B-B14F-4D97-AF65-F5344CB8AC3E}">
        <p14:creationId xmlns:p14="http://schemas.microsoft.com/office/powerpoint/2010/main" val="3650830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ea typeface="Calibri"/>
                <a:cs typeface="Calibri"/>
              </a:rPr>
              <a:t>8:50</a:t>
            </a:r>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14</a:t>
            </a:fld>
            <a:endParaRPr kumimoji="1" lang="ja-JP" altLang="en-US"/>
          </a:p>
        </p:txBody>
      </p:sp>
    </p:spTree>
    <p:extLst>
      <p:ext uri="{BB962C8B-B14F-4D97-AF65-F5344CB8AC3E}">
        <p14:creationId xmlns:p14="http://schemas.microsoft.com/office/powerpoint/2010/main" val="139536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Good afternoon everyone, I'm Xu from team-5. </a:t>
            </a:r>
            <a:endParaRPr lang="zh-CN"/>
          </a:p>
          <a:p>
            <a:r>
              <a:rPr lang="en-US"/>
              <a:t> </a:t>
            </a:r>
            <a:endParaRPr lang="zh-CN"/>
          </a:p>
          <a:p>
            <a:r>
              <a:rPr lang="en-US"/>
              <a:t>I would like to introduce the API part of our project, which focuses on enhancing disaster preparedness through cooperation with Rakuten's API services. </a:t>
            </a:r>
            <a:endParaRPr lang="zh-CN"/>
          </a:p>
          <a:p>
            <a:r>
              <a:rPr lang="en-US"/>
              <a:t> </a:t>
            </a:r>
            <a:endParaRPr lang="zh-CN"/>
          </a:p>
          <a:p>
            <a:r>
              <a:rPr lang="en-US"/>
              <a:t>The main goal of using Rakuten's API services is to empower users to quickly and efficiently purchase essential disaster relief supplies when answering related quiz questions. Ensuring that they are fully prepared for any emergency situation. </a:t>
            </a:r>
            <a:endParaRPr lang="zh-CN"/>
          </a:p>
          <a:p>
            <a:r>
              <a:rPr lang="en-US"/>
              <a:t> </a:t>
            </a:r>
            <a:endParaRPr lang="zh-CN"/>
          </a:p>
          <a:p>
            <a:r>
              <a:rPr lang="en-US"/>
              <a:t>Moreover, our project goes beyond just products. We also use the Rakuten Recipe API to provide recommendations on how to improve the flavor of disaster-proof food. </a:t>
            </a:r>
            <a:endParaRPr lang="zh-CN"/>
          </a:p>
          <a:p>
            <a:r>
              <a:rPr lang="en-US"/>
              <a:t> </a:t>
            </a:r>
            <a:endParaRPr lang="zh-CN"/>
          </a:p>
          <a:p>
            <a:r>
              <a:rPr lang="en-US"/>
              <a:t>Our process is straightforward yet effective. By using keywords related to quiz questions, our system invokes Rakuten’s API to fetch relevant products and recipes. The information is then processed and displayed in a user-friendly format.</a:t>
            </a:r>
            <a:endParaRPr lang="zh-CN"/>
          </a:p>
        </p:txBody>
      </p:sp>
      <p:sp>
        <p:nvSpPr>
          <p:cNvPr id="4" name="灯片编号占位符 3"/>
          <p:cNvSpPr>
            <a:spLocks noGrp="1"/>
          </p:cNvSpPr>
          <p:nvPr>
            <p:ph type="sldNum" sz="quarter" idx="5"/>
          </p:nvPr>
        </p:nvSpPr>
        <p:spPr/>
        <p:txBody>
          <a:bodyPr/>
          <a:lstStyle/>
          <a:p>
            <a:fld id="{FFC4CC46-C8F2-4731-96DE-09F553337401}" type="slidenum">
              <a:rPr kumimoji="1" lang="ja-JP" altLang="en-US" smtClean="0"/>
              <a:t>15</a:t>
            </a:fld>
            <a:endParaRPr kumimoji="1" lang="ja-JP" altLang="en-US"/>
          </a:p>
        </p:txBody>
      </p:sp>
    </p:spTree>
    <p:extLst>
      <p:ext uri="{BB962C8B-B14F-4D97-AF65-F5344CB8AC3E}">
        <p14:creationId xmlns:p14="http://schemas.microsoft.com/office/powerpoint/2010/main" val="304607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However, we did face some challenges, particularly with the limited functionality of the recipe API. To overcome this, we adapted by obtaining all category information through the API and matching the quiz keywords with the associated recipe categories. </a:t>
            </a:r>
            <a:endParaRPr lang="zh-CN"/>
          </a:p>
          <a:p>
            <a:r>
              <a:rPr lang="en-US"/>
              <a:t> </a:t>
            </a:r>
            <a:endParaRPr lang="en-US">
              <a:ea typeface="Calibri"/>
              <a:cs typeface="Calibri"/>
            </a:endParaRPr>
          </a:p>
          <a:p>
            <a:r>
              <a:rPr lang="en-US"/>
              <a:t>Additionally, the format of displaying the information was also a challenge for us. After looking at Rakuten Market and Rakuten Recipes, we decided to display the products in a list that can be switched between pages, and the recipes in a simple card format. </a:t>
            </a:r>
            <a:endParaRPr lang="en-US">
              <a:ea typeface="Calibri"/>
              <a:cs typeface="Calibri"/>
            </a:endParaRPr>
          </a:p>
          <a:p>
            <a:r>
              <a:rPr lang="en-US"/>
              <a:t> </a:t>
            </a:r>
            <a:endParaRPr lang="en-US">
              <a:ea typeface="Calibri"/>
              <a:cs typeface="Calibri"/>
            </a:endParaRPr>
          </a:p>
          <a:p>
            <a:r>
              <a:rPr lang="en-US"/>
              <a:t>Thank you.</a:t>
            </a:r>
            <a:endParaRPr lang="en-US">
              <a:ea typeface="Calibri"/>
              <a:cs typeface="Calibri"/>
            </a:endParaRPr>
          </a:p>
          <a:p>
            <a:endParaRPr lang="en-US">
              <a:ea typeface="Calibri"/>
              <a:cs typeface="Calibri"/>
            </a:endParaRPr>
          </a:p>
          <a:p>
            <a:r>
              <a:rPr lang="en-US">
                <a:ea typeface="Calibri"/>
                <a:cs typeface="Calibri"/>
              </a:rPr>
              <a:t>(10:20)</a:t>
            </a:r>
          </a:p>
        </p:txBody>
      </p:sp>
      <p:sp>
        <p:nvSpPr>
          <p:cNvPr id="4" name="灯片编号占位符 3"/>
          <p:cNvSpPr>
            <a:spLocks noGrp="1"/>
          </p:cNvSpPr>
          <p:nvPr>
            <p:ph type="sldNum" sz="quarter" idx="5"/>
          </p:nvPr>
        </p:nvSpPr>
        <p:spPr/>
        <p:txBody>
          <a:bodyPr/>
          <a:lstStyle/>
          <a:p>
            <a:fld id="{FFC4CC46-C8F2-4731-96DE-09F553337401}" type="slidenum">
              <a:rPr kumimoji="1" lang="ja-JP" altLang="en-US" smtClean="0"/>
              <a:t>16</a:t>
            </a:fld>
            <a:endParaRPr kumimoji="1" lang="ja-JP" altLang="en-US"/>
          </a:p>
        </p:txBody>
      </p:sp>
    </p:spTree>
    <p:extLst>
      <p:ext uri="{BB962C8B-B14F-4D97-AF65-F5344CB8AC3E}">
        <p14:creationId xmlns:p14="http://schemas.microsoft.com/office/powerpoint/2010/main" val="320827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ea typeface="ＭＳ Ｐゴシック"/>
              </a:rPr>
              <a:t>let’s talk about the technologies we used </a:t>
            </a:r>
            <a:r>
              <a:rPr lang="en-US"/>
              <a:t>in the server and backend areas</a:t>
            </a:r>
            <a:r>
              <a:rPr lang="en-US" altLang="ja-JP">
                <a:ea typeface="ＭＳ Ｐゴシック"/>
              </a:rPr>
              <a:t>. We focused on two main tools: MySQL and Node.js.</a:t>
            </a:r>
            <a:endParaRPr lang="en-US">
              <a:ea typeface="Calibri" panose="020F0502020204030204"/>
            </a:endParaRPr>
          </a:p>
          <a:p>
            <a:br>
              <a:rPr lang="en-US" altLang="ja-JP">
                <a:ea typeface="ＭＳ Ｐゴシック"/>
                <a:cs typeface="+mn-lt"/>
              </a:rPr>
            </a:br>
            <a:r>
              <a:rPr lang="en-US"/>
              <a:t>MySQL is a database management system that we use for managing quiz data efficiently. We believe it is essential for handling large-scale quiz data for future use as our project grows. </a:t>
            </a:r>
          </a:p>
          <a:p>
            <a:br>
              <a:rPr lang="en">
                <a:cs typeface="+mn-lt"/>
              </a:rPr>
            </a:br>
            <a:r>
              <a:rPr lang="en"/>
              <a:t>Node.js is a JavaScript runtime environment that we use for reading, shaping, and passing data from the server. It is crucial for shaping data format and efficiently passing data from the server to the front-end.</a:t>
            </a:r>
            <a:endParaRPr lang="en-US">
              <a:ea typeface="Calibri"/>
              <a:cs typeface="Calibri"/>
            </a:endParaRPr>
          </a:p>
          <a:p>
            <a:endParaRPr lang="en-US" altLang="ja-JP">
              <a:ea typeface="Calibri"/>
              <a:cs typeface="Calibri"/>
            </a:endParaRPr>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17</a:t>
            </a:fld>
            <a:endParaRPr kumimoji="1" lang="ja-JP" altLang="en-US"/>
          </a:p>
        </p:txBody>
      </p:sp>
    </p:spTree>
    <p:extLst>
      <p:ext uri="{BB962C8B-B14F-4D97-AF65-F5344CB8AC3E}">
        <p14:creationId xmlns:p14="http://schemas.microsoft.com/office/powerpoint/2010/main" val="11142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ea typeface="ＭＳ Ｐゴシック"/>
              </a:rPr>
              <a:t>Next, I’ll provide an overview of our database structure and the attributes.</a:t>
            </a:r>
          </a:p>
          <a:p>
            <a:endParaRPr lang="en-US" altLang="ja-JP">
              <a:ea typeface="ＭＳ Ｐゴシック"/>
            </a:endParaRPr>
          </a:p>
          <a:p>
            <a:r>
              <a:rPr lang="en-US"/>
              <a:t>In our database, each questions table is associated with multiple choices tables. This one-to-many relationship allows us to store multiple possible answers for each quiz question efficiently.</a:t>
            </a:r>
            <a:endParaRPr lang="en-US">
              <a:ea typeface="Calibri"/>
              <a:cs typeface="Calibri"/>
            </a:endParaRPr>
          </a:p>
          <a:p>
            <a:endParaRPr lang="en-US"/>
          </a:p>
          <a:p>
            <a:r>
              <a:rPr lang="en-US"/>
              <a:t>Let’s look at some </a:t>
            </a:r>
            <a:r>
              <a:rPr lang="en"/>
              <a:t>noteworthy</a:t>
            </a:r>
            <a:r>
              <a:rPr lang="en-US"/>
              <a:t> key attributes we’ve defined for these tables:</a:t>
            </a:r>
            <a:endParaRPr lang="en-US">
              <a:ea typeface="Calibri"/>
              <a:cs typeface="Calibri"/>
            </a:endParaRPr>
          </a:p>
          <a:p>
            <a:pPr marL="171450" indent="-171450">
              <a:buFont typeface="Arial"/>
              <a:buChar char="•"/>
            </a:pPr>
            <a:r>
              <a:rPr lang="en-US" b="1"/>
              <a:t>content</a:t>
            </a:r>
            <a:r>
              <a:rPr lang="en-US"/>
              <a:t>: "This attribute holds the text for either the question or the answer choices, depending on the table."</a:t>
            </a:r>
            <a:endParaRPr lang="en-US">
              <a:ea typeface="Calibri"/>
              <a:cs typeface="Calibri"/>
            </a:endParaRPr>
          </a:p>
          <a:p>
            <a:pPr marL="171450" indent="-171450">
              <a:buFont typeface="Arial"/>
              <a:buChar char="•"/>
            </a:pPr>
            <a:r>
              <a:rPr lang="en-US" b="1"/>
              <a:t>explanation</a:t>
            </a:r>
            <a:r>
              <a:rPr lang="en-US"/>
              <a:t>: "Here, we store the explanatory text for each question, providing users with detailed explanations after they’ve answered."</a:t>
            </a:r>
            <a:endParaRPr lang="en-US">
              <a:ea typeface="Calibri"/>
              <a:cs typeface="Calibri"/>
            </a:endParaRPr>
          </a:p>
          <a:p>
            <a:pPr marL="171450" indent="-171450">
              <a:buFont typeface="Arial"/>
              <a:buChar char="•"/>
            </a:pPr>
            <a:r>
              <a:rPr lang="en-US" b="1"/>
              <a:t>keyword</a:t>
            </a:r>
            <a:r>
              <a:rPr lang="en-US"/>
              <a:t>: "This attribute is used for searching products or recipes, making it easier to link quiz content with related items."</a:t>
            </a:r>
            <a:endParaRPr lang="en-US">
              <a:ea typeface="Calibri"/>
              <a:cs typeface="Calibri"/>
            </a:endParaRPr>
          </a:p>
          <a:p>
            <a:pPr marL="171450" indent="-171450">
              <a:buFont typeface="Arial"/>
              <a:buChar char="•"/>
            </a:pPr>
            <a:r>
              <a:rPr lang="en-US" b="1"/>
              <a:t>category</a:t>
            </a:r>
            <a:r>
              <a:rPr lang="en-US"/>
              <a:t>: "Finally, the category attribute specifies which Rakuten service or API, that previously mentioned, to use."</a:t>
            </a:r>
            <a:endParaRPr lang="en-US">
              <a:ea typeface="Calibri"/>
              <a:cs typeface="Calibri"/>
            </a:endParaRPr>
          </a:p>
          <a:p>
            <a:endParaRPr lang="en-US">
              <a:ea typeface="Calibri"/>
              <a:cs typeface="Calibri"/>
            </a:endParaRPr>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18</a:t>
            </a:fld>
            <a:endParaRPr kumimoji="1" lang="ja-JP" altLang="en-US"/>
          </a:p>
        </p:txBody>
      </p:sp>
    </p:spTree>
    <p:extLst>
      <p:ext uri="{BB962C8B-B14F-4D97-AF65-F5344CB8AC3E}">
        <p14:creationId xmlns:p14="http://schemas.microsoft.com/office/powerpoint/2010/main" val="3494150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ea typeface="ＭＳ Ｐゴシック"/>
              </a:rPr>
              <a:t>Next, let’s discuss data shaping and how we prepare our data for the frontend.</a:t>
            </a:r>
          </a:p>
          <a:p>
            <a:endParaRPr lang="en-US" altLang="ja-JP">
              <a:ea typeface="ＭＳ Ｐゴシック"/>
              <a:cs typeface="Calibri"/>
            </a:endParaRPr>
          </a:p>
          <a:p>
            <a:r>
              <a:rPr lang="en-US"/>
              <a:t>We combine two tables into a single dictionary list. This approach allows us to </a:t>
            </a:r>
            <a:r>
              <a:rPr lang="en"/>
              <a:t>pass and utilize data to the frontend</a:t>
            </a:r>
            <a:r>
              <a:rPr lang="en-US"/>
              <a:t>.</a:t>
            </a:r>
          </a:p>
          <a:p>
            <a:endParaRPr lang="en-US">
              <a:ea typeface="Calibri"/>
              <a:cs typeface="Calibri"/>
            </a:endParaRPr>
          </a:p>
          <a:p>
            <a:r>
              <a:rPr lang="en-US">
                <a:ea typeface="Calibri"/>
                <a:cs typeface="Calibri"/>
              </a:rPr>
              <a:t>(12:15)</a:t>
            </a:r>
          </a:p>
          <a:p>
            <a:endParaRPr lang="en-US">
              <a:ea typeface="Calibri"/>
              <a:cs typeface="Calibri"/>
            </a:endParaRPr>
          </a:p>
          <a:p>
            <a:r>
              <a:rPr lang="en-US">
                <a:ea typeface="Calibri"/>
                <a:cs typeface="Calibri"/>
              </a:rPr>
              <a:t>demo:(17:20)</a:t>
            </a:r>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19</a:t>
            </a:fld>
            <a:endParaRPr kumimoji="1" lang="ja-JP" altLang="en-US"/>
          </a:p>
        </p:txBody>
      </p:sp>
    </p:spTree>
    <p:extLst>
      <p:ext uri="{BB962C8B-B14F-4D97-AF65-F5344CB8AC3E}">
        <p14:creationId xmlns:p14="http://schemas.microsoft.com/office/powerpoint/2010/main" val="346301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Looking ahead, we are excited about the future possibilities of this project. </a:t>
            </a:r>
            <a:endParaRPr lang="zh-CN" altLang="en-US"/>
          </a:p>
          <a:p>
            <a:r>
              <a:rPr lang="en-US"/>
              <a:t>We plan to utilize advanced tools like Large Language Models to automatically identify the most relevant recipe categories based on quiz questions. This will make our system smarter and more responsive to users' needs. </a:t>
            </a:r>
            <a:endParaRPr lang="en-US">
              <a:cs typeface="+mn-lt"/>
            </a:endParaRPr>
          </a:p>
          <a:p>
            <a:r>
              <a:rPr lang="en-US"/>
              <a:t>AI can also be used to analyze users' interests. </a:t>
            </a:r>
            <a:endParaRPr lang="en-US">
              <a:ea typeface="Calibri"/>
              <a:cs typeface="Calibri"/>
            </a:endParaRPr>
          </a:p>
          <a:p>
            <a:r>
              <a:rPr lang="en-US"/>
              <a:t>Moreover, We want to implement more features such managing users‘ stockpile lists and checking evacuation routes.</a:t>
            </a:r>
            <a:endParaRPr lang="en-US">
              <a:ea typeface="Calibri"/>
              <a:cs typeface="Calibri"/>
            </a:endParaRPr>
          </a:p>
          <a:p>
            <a:endParaRPr lang="en-US">
              <a:ea typeface="Calibri"/>
              <a:cs typeface="Calibri"/>
            </a:endParaRPr>
          </a:p>
          <a:p>
            <a:r>
              <a:rPr lang="en-US">
                <a:ea typeface="Calibri"/>
                <a:cs typeface="Calibri"/>
              </a:rPr>
              <a:t>(13:00)</a:t>
            </a:r>
          </a:p>
          <a:p>
            <a:endParaRPr lang="en-US">
              <a:ea typeface="Calibri"/>
              <a:cs typeface="Calibri"/>
            </a:endParaRPr>
          </a:p>
        </p:txBody>
      </p:sp>
      <p:sp>
        <p:nvSpPr>
          <p:cNvPr id="4" name="灯片编号占位符 3"/>
          <p:cNvSpPr>
            <a:spLocks noGrp="1"/>
          </p:cNvSpPr>
          <p:nvPr>
            <p:ph type="sldNum" sz="quarter" idx="5"/>
          </p:nvPr>
        </p:nvSpPr>
        <p:spPr/>
        <p:txBody>
          <a:bodyPr/>
          <a:lstStyle/>
          <a:p>
            <a:fld id="{FFC4CC46-C8F2-4731-96DE-09F553337401}" type="slidenum">
              <a:rPr kumimoji="1" lang="ja-JP" altLang="en-US" smtClean="0"/>
              <a:t>20</a:t>
            </a:fld>
            <a:endParaRPr kumimoji="1" lang="ja-JP" altLang="en-US"/>
          </a:p>
        </p:txBody>
      </p:sp>
    </p:spTree>
    <p:extLst>
      <p:ext uri="{BB962C8B-B14F-4D97-AF65-F5344CB8AC3E}">
        <p14:creationId xmlns:p14="http://schemas.microsoft.com/office/powerpoint/2010/main" val="3072893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ea typeface="Calibri"/>
              <a:cs typeface="Calibri"/>
            </a:endParaRPr>
          </a:p>
        </p:txBody>
      </p:sp>
      <p:sp>
        <p:nvSpPr>
          <p:cNvPr id="4" name="灯片编号占位符 3"/>
          <p:cNvSpPr>
            <a:spLocks noGrp="1"/>
          </p:cNvSpPr>
          <p:nvPr>
            <p:ph type="sldNum" sz="quarter" idx="5"/>
          </p:nvPr>
        </p:nvSpPr>
        <p:spPr/>
        <p:txBody>
          <a:bodyPr/>
          <a:lstStyle/>
          <a:p>
            <a:fld id="{FFC4CC46-C8F2-4731-96DE-09F553337401}" type="slidenum">
              <a:rPr kumimoji="1" lang="ja-JP" altLang="en-US" smtClean="0"/>
              <a:t>22</a:t>
            </a:fld>
            <a:endParaRPr kumimoji="1" lang="ja-JP" altLang="en-US"/>
          </a:p>
        </p:txBody>
      </p:sp>
    </p:spTree>
    <p:extLst>
      <p:ext uri="{BB962C8B-B14F-4D97-AF65-F5344CB8AC3E}">
        <p14:creationId xmlns:p14="http://schemas.microsoft.com/office/powerpoint/2010/main" val="391358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“So</a:t>
            </a:r>
            <a:r>
              <a:rPr lang="ja-JP" altLang="en-US"/>
              <a:t>　</a:t>
            </a:r>
            <a:r>
              <a:rPr lang="en-US" altLang="ja-JP"/>
              <a:t>, as background, Japan is a country that experiences a lot of natural disasters—earthquakes, typhoons, tsunamis, and even volcanic eruptions. In fact, today</a:t>
            </a:r>
            <a:r>
              <a:rPr lang="ja-JP" altLang="en-US"/>
              <a:t>　</a:t>
            </a:r>
            <a:r>
              <a:rPr lang="en-US" altLang="ja-JP"/>
              <a:t>in Saitama and Tokyo , we’re dealing with a typhoon that’s causing major damage like river flooding. </a:t>
            </a:r>
            <a:br>
              <a:rPr lang="en-US" altLang="ja-JP"/>
            </a:br>
            <a:endParaRPr lang="en-US" altLang="ja-JP"/>
          </a:p>
          <a:p>
            <a:r>
              <a:rPr lang="en-US" altLang="ja-JP"/>
              <a:t>Also,, the Japanese government has been warning that we might see a massive earthquake in the near future, like the Nankai Trough or </a:t>
            </a:r>
            <a:r>
              <a:rPr lang="en-US" altLang="ja-JP" b="1" i="0">
                <a:solidFill>
                  <a:srgbClr val="212121"/>
                </a:solidFill>
                <a:effectLst/>
                <a:highlight>
                  <a:srgbClr val="FFFFFF"/>
                </a:highlight>
                <a:latin typeface="Arial" panose="020B0604020202020204" pitchFamily="34" charset="0"/>
              </a:rPr>
              <a:t>a Tokyo inland earthquake</a:t>
            </a:r>
            <a:r>
              <a:rPr lang="en-US" altLang="ja-JP"/>
              <a:t>,. Because of all this, disaster prevention has become even more important.”</a:t>
            </a:r>
            <a:endParaRPr kumimoji="1" lang="ja-JP" altLang="en-US"/>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2</a:t>
            </a:fld>
            <a:endParaRPr kumimoji="1" lang="ja-JP" altLang="en-US"/>
          </a:p>
        </p:txBody>
      </p:sp>
    </p:spTree>
    <p:extLst>
      <p:ext uri="{BB962C8B-B14F-4D97-AF65-F5344CB8AC3E}">
        <p14:creationId xmlns:p14="http://schemas.microsoft.com/office/powerpoint/2010/main" val="2146895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In 2015, at the 3rd World Conference on Disaster Reduction held in Sendai, four priority actions were agreed upon to reduce disaster risks and impacts. Here are those four actions.</a:t>
            </a:r>
          </a:p>
          <a:p>
            <a:r>
              <a:rPr lang="en-US" altLang="ja-JP"/>
              <a:t>Out of these, our team chose to focus on the first one: understanding disaster risk.”</a:t>
            </a:r>
          </a:p>
          <a:p>
            <a:r>
              <a:rPr lang="en-US" altLang="ja-JP"/>
              <a:t>4o</a:t>
            </a:r>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3</a:t>
            </a:fld>
            <a:endParaRPr kumimoji="1" lang="ja-JP" altLang="en-US"/>
          </a:p>
        </p:txBody>
      </p:sp>
    </p:spTree>
    <p:extLst>
      <p:ext uri="{BB962C8B-B14F-4D97-AF65-F5344CB8AC3E}">
        <p14:creationId xmlns:p14="http://schemas.microsoft.com/office/powerpoint/2010/main" val="938718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“When we focus on understanding disaster risk, we can identify the following </a:t>
            </a:r>
            <a:r>
              <a:rPr lang="en-US" altLang="ja-JP" sz="1200"/>
              <a:t>issues</a:t>
            </a:r>
            <a:r>
              <a:rPr lang="en-US" altLang="ja-JP"/>
              <a:t>:</a:t>
            </a:r>
            <a:endParaRPr kumimoji="1" lang="en-US" altLang="ja-JP"/>
          </a:p>
          <a:p>
            <a:r>
              <a:rPr lang="en-US" altLang="ja-JP"/>
              <a:t>1. Lack of knowledge about disaster prevention</a:t>
            </a:r>
            <a:br>
              <a:rPr lang="en-US" altLang="ja-JP"/>
            </a:br>
            <a:r>
              <a:rPr lang="en-US" altLang="ja-JP"/>
              <a:t>People are scared of disasters like earthquakes, but they don't have much basic knowledge about disaster prevention because there aren’t many opportunities to learn.</a:t>
            </a:r>
          </a:p>
          <a:p>
            <a:pPr>
              <a:buFont typeface="+mj-lt"/>
              <a:buAutoNum type="arabicPeriod" startAt="2"/>
            </a:pPr>
            <a:r>
              <a:rPr lang="en-US" altLang="ja-JP"/>
              <a:t>Low awareness of disaster preparedness</a:t>
            </a:r>
            <a:br>
              <a:rPr lang="en-US" altLang="ja-JP"/>
            </a:br>
            <a:r>
              <a:rPr lang="en-US" altLang="ja-JP"/>
              <a:t>Even though people want to learn more, they don’t take the initiative to educate themselves since disasters are unpredictable, so they tend to put it off.”</a:t>
            </a:r>
          </a:p>
          <a:p>
            <a:endParaRPr kumimoji="1" lang="en-US" altLang="ja-JP"/>
          </a:p>
          <a:p>
            <a:r>
              <a:rPr lang="en-US" altLang="ja-JP"/>
              <a:t>Our team thought that we might be able to solve these challenges by using Rakuten’s services.</a:t>
            </a:r>
            <a:endParaRPr kumimoji="1" lang="ja-JP" altLang="en-US"/>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4</a:t>
            </a:fld>
            <a:endParaRPr kumimoji="1" lang="ja-JP" altLang="en-US"/>
          </a:p>
        </p:txBody>
      </p:sp>
    </p:spTree>
    <p:extLst>
      <p:ext uri="{BB962C8B-B14F-4D97-AF65-F5344CB8AC3E}">
        <p14:creationId xmlns:p14="http://schemas.microsoft.com/office/powerpoint/2010/main" val="3653784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The solution service is a ‘Disaster Prevention Quiz App’   this app combines disaster </a:t>
            </a:r>
            <a:r>
              <a:rPr lang="en-US" altLang="ja-JP" sz="1200"/>
              <a:t>prevention</a:t>
            </a:r>
            <a:r>
              <a:rPr lang="en-US" altLang="ja-JP"/>
              <a:t> with quizzes. By using the entertainment aspect of quizzes, we aim to make learning about disaster prevention fun and solve the two issues</a:t>
            </a:r>
            <a:endParaRPr kumimoji="1" lang="ja-JP" altLang="en-US"/>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5</a:t>
            </a:fld>
            <a:endParaRPr kumimoji="1" lang="ja-JP" altLang="en-US"/>
          </a:p>
        </p:txBody>
      </p:sp>
    </p:spTree>
    <p:extLst>
      <p:ext uri="{BB962C8B-B14F-4D97-AF65-F5344CB8AC3E}">
        <p14:creationId xmlns:p14="http://schemas.microsoft.com/office/powerpoint/2010/main" val="427720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ea typeface="ＭＳ Ｐゴシック"/>
              </a:rPr>
              <a:t>This service solves the issues by using these two methods.</a:t>
            </a:r>
          </a:p>
          <a:p>
            <a:r>
              <a:rPr lang="en-US" altLang="ja-JP">
                <a:ea typeface="ＭＳ Ｐゴシック"/>
              </a:rPr>
              <a:t>First, when you answer the quiz correctly, you can earn </a:t>
            </a:r>
            <a:r>
              <a:rPr lang="en-US" altLang="ja-JP" b="1">
                <a:ea typeface="ＭＳ Ｐゴシック"/>
              </a:rPr>
              <a:t>X</a:t>
            </a:r>
            <a:r>
              <a:rPr lang="en-US" altLang="ja-JP">
                <a:ea typeface="ＭＳ Ｐゴシック"/>
              </a:rPr>
              <a:t> times more Rakuten Points. By offering point rewards, even people who aren’t particularly interested in disaster prevention will be motivated to participate, Second, it integrates with other Rakuten services. On the explanation pages of the disaster prevention quiz, we can feature ‘disaster prevention products from Rakuten </a:t>
            </a:r>
            <a:r>
              <a:rPr lang="en-US" altLang="ja-JP" err="1">
                <a:ea typeface="ＭＳ Ｐゴシック"/>
              </a:rPr>
              <a:t>Ichiba</a:t>
            </a:r>
            <a:r>
              <a:rPr lang="en-US" altLang="ja-JP">
                <a:ea typeface="ＭＳ Ｐゴシック"/>
              </a:rPr>
              <a:t>’ and ‘disaster-prevention recipes from Rakuten Recipe.’ This not only provides knowledge but also encourages real actions like purchasing products or making disaster-prevention meals.”</a:t>
            </a:r>
            <a:endParaRPr lang="en-US" altLang="ja-JP">
              <a:ea typeface="ＭＳ Ｐゴシック"/>
              <a:cs typeface="Calibri"/>
            </a:endParaRPr>
          </a:p>
          <a:p>
            <a:endParaRPr lang="en-US" altLang="ja-JP">
              <a:ea typeface="ＭＳ Ｐゴシック"/>
              <a:cs typeface="Calibri"/>
            </a:endParaRPr>
          </a:p>
          <a:p>
            <a:r>
              <a:rPr lang="en-US" altLang="ja-JP" err="1">
                <a:ea typeface="ＭＳ Ｐゴシック"/>
                <a:cs typeface="Calibri"/>
              </a:rPr>
              <a:t>デモと楽天ポイントの付与方法が違う</a:t>
            </a:r>
            <a:endParaRPr lang="en-US" altLang="ja-JP">
              <a:ea typeface="ＭＳ Ｐゴシック"/>
              <a:cs typeface="Calibri"/>
            </a:endParaRPr>
          </a:p>
          <a:p>
            <a:endParaRPr lang="en-US" altLang="ja-JP">
              <a:cs typeface="Calibri" panose="020F0502020204030204"/>
            </a:endParaRPr>
          </a:p>
          <a:p>
            <a:endParaRPr lang="ja-JP" altLang="en-US">
              <a:cs typeface="Calibri" panose="020F0502020204030204"/>
            </a:endParaRPr>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6</a:t>
            </a:fld>
            <a:endParaRPr kumimoji="1" lang="ja-JP" altLang="en-US"/>
          </a:p>
        </p:txBody>
      </p:sp>
    </p:spTree>
    <p:extLst>
      <p:ext uri="{BB962C8B-B14F-4D97-AF65-F5344CB8AC3E}">
        <p14:creationId xmlns:p14="http://schemas.microsoft.com/office/powerpoint/2010/main" val="294359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We are targeting the following audience</a:t>
            </a:r>
          </a:p>
          <a:p>
            <a:r>
              <a:rPr lang="en-US" altLang="ja-JP"/>
              <a:t>Rakuten market users who want to earn points and Rakuten members who want to enhance their disaster preparedness knowledge.</a:t>
            </a:r>
            <a:endParaRPr kumimoji="1" lang="ja-JP" altLang="en-US"/>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7</a:t>
            </a:fld>
            <a:endParaRPr kumimoji="1" lang="ja-JP" altLang="en-US"/>
          </a:p>
        </p:txBody>
      </p:sp>
    </p:spTree>
    <p:extLst>
      <p:ext uri="{BB962C8B-B14F-4D97-AF65-F5344CB8AC3E}">
        <p14:creationId xmlns:p14="http://schemas.microsoft.com/office/powerpoint/2010/main" val="410392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en-US" altLang="ja-JP" b="1" i="0">
                <a:solidFill>
                  <a:srgbClr val="333333"/>
                </a:solidFill>
                <a:effectLst/>
                <a:highlight>
                  <a:srgbClr val="FFFFFF"/>
                </a:highlight>
                <a:latin typeface="Open Sans" panose="020B0606030504020204" pitchFamily="34" charset="0"/>
              </a:rPr>
            </a:br>
            <a:r>
              <a:rPr lang="en-US" altLang="ja-JP"/>
              <a:t>Product </a:t>
            </a:r>
            <a:r>
              <a:rPr lang="en-US" altLang="ja-JP" sz="1200">
                <a:solidFill>
                  <a:schemeClr val="bg1"/>
                </a:solidFill>
                <a:ea typeface="Rakuten Sans JP"/>
              </a:rPr>
              <a:t>overview </a:t>
            </a:r>
            <a:r>
              <a:rPr lang="en-US" altLang="ja-JP"/>
              <a:t>looks like this diagram</a:t>
            </a:r>
          </a:p>
          <a:p>
            <a:r>
              <a:rPr lang="en-US" altLang="ja-JP"/>
              <a:t>The setup is that Rakuten Points increase based on the number of correct answers.</a:t>
            </a:r>
          </a:p>
          <a:p>
            <a:endParaRPr kumimoji="1" lang="en-US" altLang="ja-JP"/>
          </a:p>
          <a:p>
            <a:r>
              <a:rPr lang="en-US" altLang="ja-JP"/>
              <a:t>from the main page, like Rakuten market, to the quiz page, answer the questions, and then see your results. Based on how many you get right, your Rakuten Points increase.”</a:t>
            </a:r>
            <a:endParaRPr kumimoji="1" lang="ja-JP" altLang="en-US"/>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8</a:t>
            </a:fld>
            <a:endParaRPr kumimoji="1" lang="ja-JP" altLang="en-US"/>
          </a:p>
        </p:txBody>
      </p:sp>
    </p:spTree>
    <p:extLst>
      <p:ext uri="{BB962C8B-B14F-4D97-AF65-F5344CB8AC3E}">
        <p14:creationId xmlns:p14="http://schemas.microsoft.com/office/powerpoint/2010/main" val="3227930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a:solidFill>
                  <a:srgbClr val="333333"/>
                </a:solidFill>
                <a:effectLst/>
                <a:highlight>
                  <a:srgbClr val="FFFFFF"/>
                </a:highlight>
                <a:latin typeface="Avenir"/>
                <a:ea typeface="ＭＳ Ｐゴシック"/>
              </a:rPr>
              <a:t> </a:t>
            </a:r>
            <a:r>
              <a:rPr lang="en-US" altLang="ja-JP">
                <a:solidFill>
                  <a:srgbClr val="333333"/>
                </a:solidFill>
                <a:highlight>
                  <a:srgbClr val="FFFFFF"/>
                </a:highlight>
                <a:latin typeface="Avenir"/>
                <a:ea typeface="ＭＳ Ｐゴシック"/>
              </a:rPr>
              <a:t>Afterwards</a:t>
            </a:r>
            <a:br>
              <a:rPr lang="en-US" altLang="ja-JP">
                <a:highlight>
                  <a:srgbClr val="FFFFFF"/>
                </a:highlight>
                <a:latin typeface="Avenir"/>
                <a:ea typeface="ＭＳ Ｐゴシック"/>
              </a:rPr>
            </a:br>
            <a:br>
              <a:rPr lang="en-US" altLang="ja-JP">
                <a:highlight>
                  <a:srgbClr val="FFFFFF"/>
                </a:highlight>
                <a:latin typeface="Avenir"/>
                <a:ea typeface="ＭＳ Ｐゴシック"/>
              </a:rPr>
            </a:br>
            <a:r>
              <a:rPr lang="en-US" altLang="ja-JP">
                <a:solidFill>
                  <a:srgbClr val="333333"/>
                </a:solidFill>
                <a:highlight>
                  <a:srgbClr val="FFFFFF"/>
                </a:highlight>
                <a:latin typeface="Avenir"/>
                <a:ea typeface="ＭＳ Ｐゴシック"/>
              </a:rPr>
              <a:t>5:45</a:t>
            </a:r>
          </a:p>
        </p:txBody>
      </p:sp>
      <p:sp>
        <p:nvSpPr>
          <p:cNvPr id="4" name="スライド番号プレースホルダー 3"/>
          <p:cNvSpPr>
            <a:spLocks noGrp="1"/>
          </p:cNvSpPr>
          <p:nvPr>
            <p:ph type="sldNum" sz="quarter" idx="5"/>
          </p:nvPr>
        </p:nvSpPr>
        <p:spPr/>
        <p:txBody>
          <a:bodyPr/>
          <a:lstStyle/>
          <a:p>
            <a:fld id="{FFC4CC46-C8F2-4731-96DE-09F553337401}" type="slidenum">
              <a:rPr kumimoji="1" lang="ja-JP" altLang="en-US" smtClean="0"/>
              <a:t>9</a:t>
            </a:fld>
            <a:endParaRPr kumimoji="1" lang="ja-JP" altLang="en-US"/>
          </a:p>
        </p:txBody>
      </p:sp>
    </p:spTree>
    <p:extLst>
      <p:ext uri="{BB962C8B-B14F-4D97-AF65-F5344CB8AC3E}">
        <p14:creationId xmlns:p14="http://schemas.microsoft.com/office/powerpoint/2010/main" val="3579291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4" name="正方形/長方形 13"/>
          <p:cNvSpPr/>
          <p:nvPr userDrawn="1"/>
        </p:nvSpPr>
        <p:spPr>
          <a:xfrm>
            <a:off x="0" y="-1"/>
            <a:ext cx="12192000" cy="565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i="0">
              <a:latin typeface="Rakuten Sans" panose="020B0503020203020204" pitchFamily="34" charset="0"/>
              <a:cs typeface="Rakuten Sans" panose="020B0503020203020204" pitchFamily="34" charset="0"/>
            </a:endParaRPr>
          </a:p>
        </p:txBody>
      </p:sp>
      <p:pic>
        <p:nvPicPr>
          <p:cNvPr id="15" name="Picture 5">
            <a:extLst>
              <a:ext uri="{FF2B5EF4-FFF2-40B4-BE49-F238E27FC236}">
                <a16:creationId xmlns:a16="http://schemas.microsoft.com/office/drawing/2014/main" id="{97C0AEEE-698E-F348-89FD-E33AED85BF65}"/>
              </a:ext>
            </a:extLst>
          </p:cNvPr>
          <p:cNvPicPr>
            <a:picLocks noChangeAspect="1"/>
          </p:cNvPicPr>
          <p:nvPr userDrawn="1"/>
        </p:nvPicPr>
        <p:blipFill>
          <a:blip r:embed="rId2"/>
          <a:stretch>
            <a:fillRect/>
          </a:stretch>
        </p:blipFill>
        <p:spPr>
          <a:xfrm>
            <a:off x="334963" y="5838625"/>
            <a:ext cx="2356362" cy="864000"/>
          </a:xfrm>
          <a:prstGeom prst="rect">
            <a:avLst/>
          </a:prstGeom>
        </p:spPr>
      </p:pic>
      <p:sp>
        <p:nvSpPr>
          <p:cNvPr id="7" name="Shape 16"/>
          <p:cNvSpPr>
            <a:spLocks noGrp="1"/>
          </p:cNvSpPr>
          <p:nvPr>
            <p:ph type="title" hasCustomPrompt="1"/>
          </p:nvPr>
        </p:nvSpPr>
        <p:spPr>
          <a:xfrm>
            <a:off x="1079999" y="1365250"/>
            <a:ext cx="10052457" cy="1445646"/>
          </a:xfrm>
          <a:prstGeom prst="rect">
            <a:avLst/>
          </a:prstGeom>
        </p:spPr>
        <p:txBody>
          <a:bodyPr anchor="t">
            <a:normAutofit/>
          </a:bodyPr>
          <a:lstStyle>
            <a:lvl1pPr>
              <a:defRPr sz="2900" b="1" i="0" baseline="0">
                <a:solidFill>
                  <a:srgbClr val="FFFFFF"/>
                </a:solidFill>
                <a:latin typeface="Rakuten Sans JP" panose="020B0400000000000000" pitchFamily="34" charset="-128"/>
                <a:ea typeface="Rakuten Sans JP" panose="020B0400000000000000" pitchFamily="34" charset="-128"/>
                <a:cs typeface="Rakuten Sans" panose="020B0503020203020204" pitchFamily="34" charset="0"/>
              </a:defRPr>
            </a:lvl1pPr>
          </a:lstStyle>
          <a:p>
            <a:r>
              <a:rPr kumimoji="1" lang="en-US" altLang="ja-JP"/>
              <a:t>R-Style template</a:t>
            </a:r>
            <a:r>
              <a:rPr lang="en-US" altLang="ja-JP"/>
              <a:t> v4</a:t>
            </a:r>
            <a:endParaRPr/>
          </a:p>
        </p:txBody>
      </p:sp>
      <p:sp>
        <p:nvSpPr>
          <p:cNvPr id="8" name="コンテンツ プレースホルダー 4"/>
          <p:cNvSpPr>
            <a:spLocks noGrp="1"/>
          </p:cNvSpPr>
          <p:nvPr>
            <p:ph sz="quarter" idx="12" hasCustomPrompt="1"/>
          </p:nvPr>
        </p:nvSpPr>
        <p:spPr>
          <a:xfrm>
            <a:off x="1080000" y="3107530"/>
            <a:ext cx="4170488" cy="1592068"/>
          </a:xfrm>
          <a:prstGeom prst="rect">
            <a:avLst/>
          </a:prstGeom>
        </p:spPr>
        <p:txBody>
          <a:bodyPr/>
          <a:lstStyle>
            <a:lvl1pPr marL="0" marR="0" indent="0" algn="l" defTabSz="308475" eaLnBrk="1" fontAlgn="auto" latinLnBrk="0" hangingPunct="1">
              <a:lnSpc>
                <a:spcPct val="100000"/>
              </a:lnSpc>
              <a:spcBef>
                <a:spcPts val="0"/>
              </a:spcBef>
              <a:spcAft>
                <a:spcPts val="800"/>
              </a:spcAft>
              <a:buClrTx/>
              <a:buSzTx/>
              <a:buFontTx/>
              <a:buNone/>
              <a:tabLst/>
              <a:defRPr sz="2200" b="1" i="0" baseline="0">
                <a:solidFill>
                  <a:schemeClr val="bg1"/>
                </a:solidFill>
                <a:latin typeface="Rakuten Sans JP" panose="020B0400000000000000" pitchFamily="34" charset="-128"/>
                <a:ea typeface="Rakuten Sans JP" panose="020B0400000000000000" pitchFamily="34" charset="-128"/>
                <a:cs typeface="Rakuten Sans" panose="020B0503020203020204" pitchFamily="34" charset="0"/>
              </a:defRPr>
            </a:lvl1pPr>
          </a:lstStyle>
          <a:p>
            <a:pPr lvl="0"/>
            <a:r>
              <a:rPr lang="en-US" altLang="ja-JP"/>
              <a:t>Jan 1st, 2024</a:t>
            </a:r>
            <a:br>
              <a:rPr lang="en-US" altLang="ja-JP"/>
            </a:br>
            <a:r>
              <a:rPr lang="en-US" altLang="ja-JP"/>
              <a:t>Rakuten Taro</a:t>
            </a:r>
            <a:br>
              <a:rPr lang="en-US" altLang="ja-JP"/>
            </a:br>
            <a:r>
              <a:rPr lang="en-US" altLang="ja-JP" err="1"/>
              <a:t>xxxxx</a:t>
            </a:r>
            <a:r>
              <a:rPr lang="en-US" altLang="ja-JP"/>
              <a:t>. Dept.</a:t>
            </a:r>
            <a:br>
              <a:rPr lang="en-US" altLang="ja-JP"/>
            </a:br>
            <a:r>
              <a:rPr lang="en-US" altLang="ja-JP"/>
              <a:t>Rakuten Group, Inc.</a:t>
            </a:r>
            <a:endParaRPr lang="ja-JP" altLang="en-US"/>
          </a:p>
        </p:txBody>
      </p:sp>
    </p:spTree>
    <p:extLst>
      <p:ext uri="{BB962C8B-B14F-4D97-AF65-F5344CB8AC3E}">
        <p14:creationId xmlns:p14="http://schemas.microsoft.com/office/powerpoint/2010/main" val="27043858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334964" y="324000"/>
            <a:ext cx="11520000" cy="539667"/>
          </a:xfrm>
          <a:prstGeom prst="rect">
            <a:avLst/>
          </a:prstGeom>
        </p:spPr>
        <p:txBody>
          <a:bodyPr>
            <a:normAutofit/>
          </a:bodyPr>
          <a:lstStyle>
            <a:lvl1pPr>
              <a:defRPr sz="2200"/>
            </a:lvl1pPr>
          </a:lstStyle>
          <a:p>
            <a:r>
              <a:rPr lang="en-US" altLang="ja-JP"/>
              <a:t>Click to add title</a:t>
            </a:r>
            <a:endParaRPr/>
          </a:p>
        </p:txBody>
      </p:sp>
      <p:sp>
        <p:nvSpPr>
          <p:cNvPr id="11" name="テキスト ボックス 10"/>
          <p:cNvSpPr txBox="1"/>
          <p:nvPr userDrawn="1"/>
        </p:nvSpPr>
        <p:spPr>
          <a:xfrm>
            <a:off x="11104119" y="6444433"/>
            <a:ext cx="764398" cy="234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4" tIns="47624" rIns="47624" bIns="47624" numCol="1" spcCol="38100" rtlCol="0" anchor="ctr">
            <a:spAutoFit/>
          </a:bodyPr>
          <a:lstStyle/>
          <a:p>
            <a:pPr marL="0" marR="0" indent="0" algn="r" defTabSz="548391" rtl="0" fontAlgn="auto" latinLnBrk="0" hangingPunct="0">
              <a:lnSpc>
                <a:spcPct val="100000"/>
              </a:lnSpc>
              <a:spcBef>
                <a:spcPts val="0"/>
              </a:spcBef>
              <a:spcAft>
                <a:spcPts val="0"/>
              </a:spcAft>
              <a:buClrTx/>
              <a:buSzTx/>
              <a:buFontTx/>
              <a:buNone/>
              <a:tabLst/>
            </a:pPr>
            <a:fld id="{86CB4B4D-7CA3-9044-876B-883B54F8677D}" type="slidenum">
              <a:rPr lang="en-US" altLang="ja-JP" sz="900" b="1" smtClean="0">
                <a:latin typeface="Rakuten Sans JP" panose="020B0400000000000000" pitchFamily="34" charset="-128"/>
                <a:ea typeface="Rakuten Sans JP" panose="020B0400000000000000" pitchFamily="34" charset="-128"/>
                <a:cs typeface="Rakuten Sans" panose="020B0503020203020204" pitchFamily="34" charset="0"/>
              </a:rPr>
              <a:pPr marL="0" marR="0" indent="0" algn="r" defTabSz="548391" rtl="0" fontAlgn="auto" latinLnBrk="0" hangingPunct="0">
                <a:lnSpc>
                  <a:spcPct val="100000"/>
                </a:lnSpc>
                <a:spcBef>
                  <a:spcPts val="0"/>
                </a:spcBef>
                <a:spcAft>
                  <a:spcPts val="0"/>
                </a:spcAft>
                <a:buClrTx/>
                <a:buSzTx/>
                <a:buFontTx/>
                <a:buNone/>
                <a:tabLst/>
              </a:pPr>
              <a:t>‹#›</a:t>
            </a:fld>
            <a:endParaRPr kumimoji="0" lang="ja-JP" altLang="en-US" sz="900" b="1" i="0" u="none" strike="noStrike" cap="none" spc="0" normalizeH="0" baseline="0">
              <a:ln>
                <a:noFill/>
              </a:ln>
              <a:solidFill>
                <a:srgbClr val="000000"/>
              </a:solidFill>
              <a:effectLst/>
              <a:uFillTx/>
              <a:latin typeface="Rakuten Sans JP" panose="020B0400000000000000" pitchFamily="34" charset="-128"/>
              <a:ea typeface="Rakuten Sans JP" panose="020B0400000000000000" pitchFamily="34" charset="-128"/>
              <a:cs typeface="Rakuten Sans" panose="020B0503020203020204" pitchFamily="34" charset="0"/>
              <a:sym typeface="ヒラギノ角ゴ ProN W3"/>
            </a:endParaRPr>
          </a:p>
        </p:txBody>
      </p:sp>
      <p:sp>
        <p:nvSpPr>
          <p:cNvPr id="9" name="コンテンツ プレースホルダー 2"/>
          <p:cNvSpPr>
            <a:spLocks noGrp="1"/>
          </p:cNvSpPr>
          <p:nvPr userDrawn="1">
            <p:ph sz="quarter" idx="10" hasCustomPrompt="1"/>
          </p:nvPr>
        </p:nvSpPr>
        <p:spPr>
          <a:xfrm>
            <a:off x="334965" y="1028859"/>
            <a:ext cx="11520000" cy="5161230"/>
          </a:xfrm>
          <a:prstGeom prst="rect">
            <a:avLst/>
          </a:prstGeom>
        </p:spPr>
        <p:txBody>
          <a:bodyPr/>
          <a:lstStyle>
            <a:lvl1pPr marL="0" indent="0">
              <a:lnSpc>
                <a:spcPct val="100000"/>
              </a:lnSpc>
              <a:spcAft>
                <a:spcPts val="800"/>
              </a:spcAft>
              <a:defRPr sz="1650" b="0" i="0" baseline="0">
                <a:latin typeface="Rakuten Sans JP" panose="020B0400000000000000" pitchFamily="34" charset="-128"/>
                <a:ea typeface="Rakuten Sans JP" panose="020B0400000000000000" pitchFamily="34" charset="-128"/>
                <a:cs typeface="Rakuten Sans" panose="020B0503020203020204" pitchFamily="34" charset="0"/>
              </a:defRPr>
            </a:lvl1pPr>
            <a:lvl2pPr marL="360018" indent="-240012">
              <a:lnSpc>
                <a:spcPct val="100000"/>
              </a:lnSpc>
              <a:spcAft>
                <a:spcPts val="800"/>
              </a:spcAft>
              <a:defRPr sz="1600" baseline="0">
                <a:latin typeface="+mn-ea"/>
                <a:ea typeface="+mn-ea"/>
              </a:defRPr>
            </a:lvl2pPr>
            <a:lvl3pPr marL="720036" indent="-240012">
              <a:lnSpc>
                <a:spcPct val="100000"/>
              </a:lnSpc>
              <a:spcAft>
                <a:spcPts val="800"/>
              </a:spcAft>
              <a:defRPr sz="1600">
                <a:latin typeface="+mn-ea"/>
                <a:ea typeface="+mn-ea"/>
              </a:defRPr>
            </a:lvl3pPr>
            <a:lvl4pPr marL="1080054" indent="-240012">
              <a:lnSpc>
                <a:spcPct val="100000"/>
              </a:lnSpc>
              <a:spcAft>
                <a:spcPts val="800"/>
              </a:spcAft>
              <a:defRPr sz="1600">
                <a:latin typeface="+mn-ea"/>
                <a:ea typeface="+mn-ea"/>
              </a:defRPr>
            </a:lvl4pPr>
            <a:lvl5pPr marL="1440072" indent="-240012">
              <a:lnSpc>
                <a:spcPct val="100000"/>
              </a:lnSpc>
              <a:spcAft>
                <a:spcPts val="800"/>
              </a:spcAft>
              <a:defRPr sz="1600">
                <a:latin typeface="+mn-ea"/>
                <a:ea typeface="+mn-ea"/>
              </a:defRPr>
            </a:lvl5pPr>
            <a:lvl6pPr marL="1800090" indent="-240012">
              <a:lnSpc>
                <a:spcPct val="100000"/>
              </a:lnSpc>
              <a:spcAft>
                <a:spcPts val="800"/>
              </a:spcAft>
              <a:defRPr sz="1600">
                <a:latin typeface="+mn-ea"/>
                <a:ea typeface="+mn-ea"/>
              </a:defRPr>
            </a:lvl6pPr>
            <a:lvl7pPr marL="2160108" indent="-240012">
              <a:lnSpc>
                <a:spcPct val="100000"/>
              </a:lnSpc>
              <a:spcAft>
                <a:spcPts val="800"/>
              </a:spcAft>
              <a:defRPr sz="1600">
                <a:latin typeface="+mn-ea"/>
                <a:ea typeface="+mn-ea"/>
              </a:defRPr>
            </a:lvl7pPr>
            <a:lvl8pPr marL="2520126" indent="-240012">
              <a:lnSpc>
                <a:spcPct val="100000"/>
              </a:lnSpc>
              <a:spcAft>
                <a:spcPts val="800"/>
              </a:spcAft>
              <a:defRPr sz="1600">
                <a:latin typeface="+mn-ea"/>
                <a:ea typeface="+mn-ea"/>
              </a:defRPr>
            </a:lvl8pPr>
            <a:lvl9pPr marL="2880144" indent="-240012">
              <a:lnSpc>
                <a:spcPct val="100000"/>
              </a:lnSpc>
              <a:spcAft>
                <a:spcPts val="800"/>
              </a:spcAft>
              <a:defRPr sz="1600">
                <a:latin typeface="+mn-ea"/>
                <a:ea typeface="+mn-ea"/>
              </a:defRPr>
            </a:lvl9pPr>
          </a:lstStyle>
          <a:p>
            <a:pPr lvl="0"/>
            <a:r>
              <a:rPr kumimoji="1" lang="en-US" altLang="ja-JP"/>
              <a:t>Click to add object</a:t>
            </a:r>
            <a:endParaRPr kumimoji="1" lang="ja-JP" altLang="en-US"/>
          </a:p>
        </p:txBody>
      </p:sp>
      <p:pic>
        <p:nvPicPr>
          <p:cNvPr id="10" name="Picture 7">
            <a:extLst>
              <a:ext uri="{FF2B5EF4-FFF2-40B4-BE49-F238E27FC236}">
                <a16:creationId xmlns:a16="http://schemas.microsoft.com/office/drawing/2014/main" id="{43714FD7-6AD5-1B4C-95BA-BB0FB7D2AEA6}"/>
              </a:ext>
            </a:extLst>
          </p:cNvPr>
          <p:cNvPicPr>
            <a:picLocks noChangeAspect="1"/>
          </p:cNvPicPr>
          <p:nvPr userDrawn="1"/>
        </p:nvPicPr>
        <p:blipFill>
          <a:blip r:embed="rId2"/>
          <a:stretch>
            <a:fillRect/>
          </a:stretch>
        </p:blipFill>
        <p:spPr>
          <a:xfrm>
            <a:off x="334963" y="6369660"/>
            <a:ext cx="360000" cy="360000"/>
          </a:xfrm>
          <a:prstGeom prst="rect">
            <a:avLst/>
          </a:prstGeom>
        </p:spPr>
      </p:pic>
      <p:pic>
        <p:nvPicPr>
          <p:cNvPr id="2" name="図 1">
            <a:extLst>
              <a:ext uri="{FF2B5EF4-FFF2-40B4-BE49-F238E27FC236}">
                <a16:creationId xmlns:a16="http://schemas.microsoft.com/office/drawing/2014/main" id="{895E5067-948E-3C32-7C4D-B572A52B4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6007" y="6501398"/>
            <a:ext cx="1041400" cy="101600"/>
          </a:xfrm>
          <a:prstGeom prst="rect">
            <a:avLst/>
          </a:prstGeom>
        </p:spPr>
      </p:pic>
    </p:spTree>
    <p:extLst>
      <p:ext uri="{BB962C8B-B14F-4D97-AF65-F5344CB8AC3E}">
        <p14:creationId xmlns:p14="http://schemas.microsoft.com/office/powerpoint/2010/main" val="4140437393"/>
      </p:ext>
    </p:extLst>
  </p:cSld>
  <p:clrMapOvr>
    <a:masterClrMapping/>
  </p:clrMapOvr>
  <p:transition spd="med"/>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y background">
    <p:bg>
      <p:bgPr>
        <a:solidFill>
          <a:schemeClr val="bg2"/>
        </a:solidFill>
        <a:effectLst/>
      </p:bgPr>
    </p:bg>
    <p:spTree>
      <p:nvGrpSpPr>
        <p:cNvPr id="1" name=""/>
        <p:cNvGrpSpPr/>
        <p:nvPr/>
      </p:nvGrpSpPr>
      <p:grpSpPr>
        <a:xfrm>
          <a:off x="0" y="0"/>
          <a:ext cx="0" cy="0"/>
          <a:chOff x="0" y="0"/>
          <a:chExt cx="0" cy="0"/>
        </a:xfrm>
      </p:grpSpPr>
      <p:pic>
        <p:nvPicPr>
          <p:cNvPr id="9" name="Picture 7">
            <a:extLst>
              <a:ext uri="{FF2B5EF4-FFF2-40B4-BE49-F238E27FC236}">
                <a16:creationId xmlns:a16="http://schemas.microsoft.com/office/drawing/2014/main" id="{43714FD7-6AD5-1B4C-95BA-BB0FB7D2AEA6}"/>
              </a:ext>
            </a:extLst>
          </p:cNvPr>
          <p:cNvPicPr>
            <a:picLocks noChangeAspect="1"/>
          </p:cNvPicPr>
          <p:nvPr userDrawn="1"/>
        </p:nvPicPr>
        <p:blipFill>
          <a:blip r:embed="rId2"/>
          <a:stretch>
            <a:fillRect/>
          </a:stretch>
        </p:blipFill>
        <p:spPr>
          <a:xfrm>
            <a:off x="334963" y="6369660"/>
            <a:ext cx="360000" cy="360000"/>
          </a:xfrm>
          <a:prstGeom prst="rect">
            <a:avLst/>
          </a:prstGeom>
        </p:spPr>
      </p:pic>
      <p:sp>
        <p:nvSpPr>
          <p:cNvPr id="2" name="Shape 25">
            <a:extLst>
              <a:ext uri="{FF2B5EF4-FFF2-40B4-BE49-F238E27FC236}">
                <a16:creationId xmlns:a16="http://schemas.microsoft.com/office/drawing/2014/main" id="{836191B5-690A-821D-4318-9321E90858C1}"/>
              </a:ext>
            </a:extLst>
          </p:cNvPr>
          <p:cNvSpPr>
            <a:spLocks noGrp="1"/>
          </p:cNvSpPr>
          <p:nvPr>
            <p:ph type="title" hasCustomPrompt="1"/>
          </p:nvPr>
        </p:nvSpPr>
        <p:spPr>
          <a:xfrm>
            <a:off x="334964" y="324000"/>
            <a:ext cx="11520000" cy="539667"/>
          </a:xfrm>
          <a:prstGeom prst="rect">
            <a:avLst/>
          </a:prstGeom>
        </p:spPr>
        <p:txBody>
          <a:bodyPr>
            <a:normAutofit/>
          </a:bodyPr>
          <a:lstStyle>
            <a:lvl1pPr>
              <a:defRPr sz="2200"/>
            </a:lvl1pPr>
          </a:lstStyle>
          <a:p>
            <a:r>
              <a:rPr lang="en-US" altLang="ja-JP"/>
              <a:t>Click to add title</a:t>
            </a:r>
            <a:endParaRPr/>
          </a:p>
        </p:txBody>
      </p:sp>
      <p:sp>
        <p:nvSpPr>
          <p:cNvPr id="3" name="コンテンツ プレースホルダー 2">
            <a:extLst>
              <a:ext uri="{FF2B5EF4-FFF2-40B4-BE49-F238E27FC236}">
                <a16:creationId xmlns:a16="http://schemas.microsoft.com/office/drawing/2014/main" id="{64C4FFFF-9351-912E-DC2E-A8BBCB41F0F7}"/>
              </a:ext>
            </a:extLst>
          </p:cNvPr>
          <p:cNvSpPr>
            <a:spLocks noGrp="1"/>
          </p:cNvSpPr>
          <p:nvPr>
            <p:ph sz="quarter" idx="10" hasCustomPrompt="1"/>
          </p:nvPr>
        </p:nvSpPr>
        <p:spPr>
          <a:xfrm>
            <a:off x="334965" y="1028859"/>
            <a:ext cx="11520000" cy="5161230"/>
          </a:xfrm>
          <a:prstGeom prst="rect">
            <a:avLst/>
          </a:prstGeom>
        </p:spPr>
        <p:txBody>
          <a:bodyPr/>
          <a:lstStyle>
            <a:lvl1pPr marL="0" indent="0">
              <a:lnSpc>
                <a:spcPct val="100000"/>
              </a:lnSpc>
              <a:spcAft>
                <a:spcPts val="800"/>
              </a:spcAft>
              <a:defRPr sz="1650" b="0" i="0" baseline="0">
                <a:latin typeface="Rakuten Sans JP" panose="020B0400000000000000" pitchFamily="34" charset="-128"/>
                <a:ea typeface="Rakuten Sans JP" panose="020B0400000000000000" pitchFamily="34" charset="-128"/>
                <a:cs typeface="Rakuten Sans" panose="020B0503020203020204" pitchFamily="34" charset="0"/>
              </a:defRPr>
            </a:lvl1pPr>
            <a:lvl2pPr marL="360018" indent="-240012">
              <a:lnSpc>
                <a:spcPct val="100000"/>
              </a:lnSpc>
              <a:spcAft>
                <a:spcPts val="800"/>
              </a:spcAft>
              <a:defRPr sz="1600" baseline="0">
                <a:latin typeface="+mn-ea"/>
                <a:ea typeface="+mn-ea"/>
              </a:defRPr>
            </a:lvl2pPr>
            <a:lvl3pPr marL="720036" indent="-240012">
              <a:lnSpc>
                <a:spcPct val="100000"/>
              </a:lnSpc>
              <a:spcAft>
                <a:spcPts val="800"/>
              </a:spcAft>
              <a:defRPr sz="1600">
                <a:latin typeface="+mn-ea"/>
                <a:ea typeface="+mn-ea"/>
              </a:defRPr>
            </a:lvl3pPr>
            <a:lvl4pPr marL="1080054" indent="-240012">
              <a:lnSpc>
                <a:spcPct val="100000"/>
              </a:lnSpc>
              <a:spcAft>
                <a:spcPts val="800"/>
              </a:spcAft>
              <a:defRPr sz="1600">
                <a:latin typeface="+mn-ea"/>
                <a:ea typeface="+mn-ea"/>
              </a:defRPr>
            </a:lvl4pPr>
            <a:lvl5pPr marL="1440072" indent="-240012">
              <a:lnSpc>
                <a:spcPct val="100000"/>
              </a:lnSpc>
              <a:spcAft>
                <a:spcPts val="800"/>
              </a:spcAft>
              <a:defRPr sz="1600">
                <a:latin typeface="+mn-ea"/>
                <a:ea typeface="+mn-ea"/>
              </a:defRPr>
            </a:lvl5pPr>
            <a:lvl6pPr marL="1800090" indent="-240012">
              <a:lnSpc>
                <a:spcPct val="100000"/>
              </a:lnSpc>
              <a:spcAft>
                <a:spcPts val="800"/>
              </a:spcAft>
              <a:defRPr sz="1600">
                <a:latin typeface="+mn-ea"/>
                <a:ea typeface="+mn-ea"/>
              </a:defRPr>
            </a:lvl6pPr>
            <a:lvl7pPr marL="2160108" indent="-240012">
              <a:lnSpc>
                <a:spcPct val="100000"/>
              </a:lnSpc>
              <a:spcAft>
                <a:spcPts val="800"/>
              </a:spcAft>
              <a:defRPr sz="1600">
                <a:latin typeface="+mn-ea"/>
                <a:ea typeface="+mn-ea"/>
              </a:defRPr>
            </a:lvl7pPr>
            <a:lvl8pPr marL="2520126" indent="-240012">
              <a:lnSpc>
                <a:spcPct val="100000"/>
              </a:lnSpc>
              <a:spcAft>
                <a:spcPts val="800"/>
              </a:spcAft>
              <a:defRPr sz="1600">
                <a:latin typeface="+mn-ea"/>
                <a:ea typeface="+mn-ea"/>
              </a:defRPr>
            </a:lvl8pPr>
            <a:lvl9pPr marL="2880144" indent="-240012">
              <a:lnSpc>
                <a:spcPct val="100000"/>
              </a:lnSpc>
              <a:spcAft>
                <a:spcPts val="800"/>
              </a:spcAft>
              <a:defRPr sz="1600">
                <a:latin typeface="+mn-ea"/>
                <a:ea typeface="+mn-ea"/>
              </a:defRPr>
            </a:lvl9pPr>
          </a:lstStyle>
          <a:p>
            <a:pPr lvl="0"/>
            <a:r>
              <a:rPr kumimoji="1" lang="en-US" altLang="ja-JP"/>
              <a:t>Click to add object</a:t>
            </a:r>
            <a:endParaRPr kumimoji="1" lang="ja-JP" altLang="en-US"/>
          </a:p>
        </p:txBody>
      </p:sp>
      <p:sp>
        <p:nvSpPr>
          <p:cNvPr id="4" name="テキスト ボックス 3">
            <a:extLst>
              <a:ext uri="{FF2B5EF4-FFF2-40B4-BE49-F238E27FC236}">
                <a16:creationId xmlns:a16="http://schemas.microsoft.com/office/drawing/2014/main" id="{39BABC48-94B1-D91F-BD59-EB74F9FED065}"/>
              </a:ext>
            </a:extLst>
          </p:cNvPr>
          <p:cNvSpPr txBox="1"/>
          <p:nvPr userDrawn="1"/>
        </p:nvSpPr>
        <p:spPr>
          <a:xfrm>
            <a:off x="11104119" y="6444433"/>
            <a:ext cx="764398" cy="234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4" tIns="47624" rIns="47624" bIns="47624" numCol="1" spcCol="38100" rtlCol="0" anchor="ctr">
            <a:spAutoFit/>
          </a:bodyPr>
          <a:lstStyle/>
          <a:p>
            <a:pPr marL="0" marR="0" indent="0" algn="r" defTabSz="548391" rtl="0" fontAlgn="auto" latinLnBrk="0" hangingPunct="0">
              <a:lnSpc>
                <a:spcPct val="100000"/>
              </a:lnSpc>
              <a:spcBef>
                <a:spcPts val="0"/>
              </a:spcBef>
              <a:spcAft>
                <a:spcPts val="0"/>
              </a:spcAft>
              <a:buClrTx/>
              <a:buSzTx/>
              <a:buFontTx/>
              <a:buNone/>
              <a:tabLst/>
            </a:pPr>
            <a:fld id="{86CB4B4D-7CA3-9044-876B-883B54F8677D}" type="slidenum">
              <a:rPr lang="en-US" altLang="ja-JP" sz="900" b="1" smtClean="0">
                <a:latin typeface="Rakuten Sans JP" panose="020B0400000000000000" pitchFamily="34" charset="-128"/>
                <a:ea typeface="Rakuten Sans JP" panose="020B0400000000000000" pitchFamily="34" charset="-128"/>
                <a:cs typeface="Rakuten Sans" panose="020B0503020203020204" pitchFamily="34" charset="0"/>
              </a:rPr>
              <a:pPr marL="0" marR="0" indent="0" algn="r" defTabSz="548391" rtl="0" fontAlgn="auto" latinLnBrk="0" hangingPunct="0">
                <a:lnSpc>
                  <a:spcPct val="100000"/>
                </a:lnSpc>
                <a:spcBef>
                  <a:spcPts val="0"/>
                </a:spcBef>
                <a:spcAft>
                  <a:spcPts val="0"/>
                </a:spcAft>
                <a:buClrTx/>
                <a:buSzTx/>
                <a:buFontTx/>
                <a:buNone/>
                <a:tabLst/>
              </a:pPr>
              <a:t>‹#›</a:t>
            </a:fld>
            <a:endParaRPr kumimoji="0" lang="ja-JP" altLang="en-US" sz="900" b="1" i="0" u="none" strike="noStrike" cap="none" spc="0" normalizeH="0" baseline="0">
              <a:ln>
                <a:noFill/>
              </a:ln>
              <a:solidFill>
                <a:srgbClr val="000000"/>
              </a:solidFill>
              <a:effectLst/>
              <a:uFillTx/>
              <a:latin typeface="Rakuten Sans JP" panose="020B0400000000000000" pitchFamily="34" charset="-128"/>
              <a:ea typeface="Rakuten Sans JP" panose="020B0400000000000000" pitchFamily="34" charset="-128"/>
              <a:cs typeface="Rakuten Sans" panose="020B0503020203020204" pitchFamily="34" charset="0"/>
              <a:sym typeface="ヒラギノ角ゴ ProN W3"/>
            </a:endParaRPr>
          </a:p>
        </p:txBody>
      </p:sp>
      <p:pic>
        <p:nvPicPr>
          <p:cNvPr id="5" name="図 4">
            <a:extLst>
              <a:ext uri="{FF2B5EF4-FFF2-40B4-BE49-F238E27FC236}">
                <a16:creationId xmlns:a16="http://schemas.microsoft.com/office/drawing/2014/main" id="{A03B1AC7-D142-80F6-8C7A-2F1FAFAB47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6007" y="6501398"/>
            <a:ext cx="1041400" cy="101600"/>
          </a:xfrm>
          <a:prstGeom prst="rect">
            <a:avLst/>
          </a:prstGeom>
        </p:spPr>
      </p:pic>
    </p:spTree>
    <p:extLst>
      <p:ext uri="{BB962C8B-B14F-4D97-AF65-F5344CB8AC3E}">
        <p14:creationId xmlns:p14="http://schemas.microsoft.com/office/powerpoint/2010/main" val="52644336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Red background">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F82B00-2742-9246-93A9-69359E0EAF40}"/>
              </a:ext>
            </a:extLst>
          </p:cNvPr>
          <p:cNvPicPr>
            <a:picLocks noChangeAspect="1"/>
          </p:cNvPicPr>
          <p:nvPr userDrawn="1"/>
        </p:nvPicPr>
        <p:blipFill>
          <a:blip r:embed="rId2"/>
          <a:stretch>
            <a:fillRect/>
          </a:stretch>
        </p:blipFill>
        <p:spPr>
          <a:xfrm>
            <a:off x="334963" y="6369660"/>
            <a:ext cx="360000" cy="360000"/>
          </a:xfrm>
          <a:prstGeom prst="rect">
            <a:avLst/>
          </a:prstGeom>
        </p:spPr>
      </p:pic>
      <p:sp>
        <p:nvSpPr>
          <p:cNvPr id="2" name="Shape 25">
            <a:extLst>
              <a:ext uri="{FF2B5EF4-FFF2-40B4-BE49-F238E27FC236}">
                <a16:creationId xmlns:a16="http://schemas.microsoft.com/office/drawing/2014/main" id="{68F4C3EC-02F9-4BA9-9464-483CD6333E2B}"/>
              </a:ext>
            </a:extLst>
          </p:cNvPr>
          <p:cNvSpPr>
            <a:spLocks noGrp="1"/>
          </p:cNvSpPr>
          <p:nvPr>
            <p:ph type="title" hasCustomPrompt="1"/>
          </p:nvPr>
        </p:nvSpPr>
        <p:spPr>
          <a:xfrm>
            <a:off x="334964" y="324000"/>
            <a:ext cx="11520000" cy="539667"/>
          </a:xfrm>
          <a:prstGeom prst="rect">
            <a:avLst/>
          </a:prstGeom>
        </p:spPr>
        <p:txBody>
          <a:bodyPr>
            <a:normAutofit/>
          </a:bodyPr>
          <a:lstStyle>
            <a:lvl1pPr>
              <a:defRPr sz="2200">
                <a:solidFill>
                  <a:schemeClr val="tx1"/>
                </a:solidFill>
              </a:defRPr>
            </a:lvl1pPr>
          </a:lstStyle>
          <a:p>
            <a:r>
              <a:rPr lang="en-US" altLang="ja-JP"/>
              <a:t>Click to add title</a:t>
            </a:r>
            <a:endParaRPr/>
          </a:p>
        </p:txBody>
      </p:sp>
      <p:sp>
        <p:nvSpPr>
          <p:cNvPr id="3" name="コンテンツ プレースホルダー 2">
            <a:extLst>
              <a:ext uri="{FF2B5EF4-FFF2-40B4-BE49-F238E27FC236}">
                <a16:creationId xmlns:a16="http://schemas.microsoft.com/office/drawing/2014/main" id="{326266B2-86B9-C065-F581-C76F38D687C1}"/>
              </a:ext>
            </a:extLst>
          </p:cNvPr>
          <p:cNvSpPr>
            <a:spLocks noGrp="1"/>
          </p:cNvSpPr>
          <p:nvPr>
            <p:ph sz="quarter" idx="10" hasCustomPrompt="1"/>
          </p:nvPr>
        </p:nvSpPr>
        <p:spPr>
          <a:xfrm>
            <a:off x="334965" y="1028859"/>
            <a:ext cx="11520000" cy="5161230"/>
          </a:xfrm>
          <a:prstGeom prst="rect">
            <a:avLst/>
          </a:prstGeom>
        </p:spPr>
        <p:txBody>
          <a:bodyPr/>
          <a:lstStyle>
            <a:lvl1pPr marL="0" indent="0">
              <a:lnSpc>
                <a:spcPct val="100000"/>
              </a:lnSpc>
              <a:spcAft>
                <a:spcPts val="800"/>
              </a:spcAft>
              <a:defRPr sz="1650" b="0" i="0" baseline="0">
                <a:solidFill>
                  <a:schemeClr val="tx1"/>
                </a:solidFill>
                <a:latin typeface="Rakuten Sans JP" panose="020B0400000000000000" pitchFamily="34" charset="-128"/>
                <a:ea typeface="Rakuten Sans JP" panose="020B0400000000000000" pitchFamily="34" charset="-128"/>
                <a:cs typeface="Rakuten Sans" panose="020B0503020203020204" pitchFamily="34" charset="0"/>
              </a:defRPr>
            </a:lvl1pPr>
            <a:lvl2pPr marL="360018" indent="-240012">
              <a:lnSpc>
                <a:spcPct val="100000"/>
              </a:lnSpc>
              <a:spcAft>
                <a:spcPts val="800"/>
              </a:spcAft>
              <a:defRPr sz="1600" baseline="0">
                <a:latin typeface="+mn-ea"/>
                <a:ea typeface="+mn-ea"/>
              </a:defRPr>
            </a:lvl2pPr>
            <a:lvl3pPr marL="720036" indent="-240012">
              <a:lnSpc>
                <a:spcPct val="100000"/>
              </a:lnSpc>
              <a:spcAft>
                <a:spcPts val="800"/>
              </a:spcAft>
              <a:defRPr sz="1600">
                <a:latin typeface="+mn-ea"/>
                <a:ea typeface="+mn-ea"/>
              </a:defRPr>
            </a:lvl3pPr>
            <a:lvl4pPr marL="1080054" indent="-240012">
              <a:lnSpc>
                <a:spcPct val="100000"/>
              </a:lnSpc>
              <a:spcAft>
                <a:spcPts val="800"/>
              </a:spcAft>
              <a:defRPr sz="1600">
                <a:latin typeface="+mn-ea"/>
                <a:ea typeface="+mn-ea"/>
              </a:defRPr>
            </a:lvl4pPr>
            <a:lvl5pPr marL="1440072" indent="-240012">
              <a:lnSpc>
                <a:spcPct val="100000"/>
              </a:lnSpc>
              <a:spcAft>
                <a:spcPts val="800"/>
              </a:spcAft>
              <a:defRPr sz="1600">
                <a:latin typeface="+mn-ea"/>
                <a:ea typeface="+mn-ea"/>
              </a:defRPr>
            </a:lvl5pPr>
            <a:lvl6pPr marL="1800090" indent="-240012">
              <a:lnSpc>
                <a:spcPct val="100000"/>
              </a:lnSpc>
              <a:spcAft>
                <a:spcPts val="800"/>
              </a:spcAft>
              <a:defRPr sz="1600">
                <a:latin typeface="+mn-ea"/>
                <a:ea typeface="+mn-ea"/>
              </a:defRPr>
            </a:lvl6pPr>
            <a:lvl7pPr marL="2160108" indent="-240012">
              <a:lnSpc>
                <a:spcPct val="100000"/>
              </a:lnSpc>
              <a:spcAft>
                <a:spcPts val="800"/>
              </a:spcAft>
              <a:defRPr sz="1600">
                <a:latin typeface="+mn-ea"/>
                <a:ea typeface="+mn-ea"/>
              </a:defRPr>
            </a:lvl7pPr>
            <a:lvl8pPr marL="2520126" indent="-240012">
              <a:lnSpc>
                <a:spcPct val="100000"/>
              </a:lnSpc>
              <a:spcAft>
                <a:spcPts val="800"/>
              </a:spcAft>
              <a:defRPr sz="1600">
                <a:latin typeface="+mn-ea"/>
                <a:ea typeface="+mn-ea"/>
              </a:defRPr>
            </a:lvl8pPr>
            <a:lvl9pPr marL="2880144" indent="-240012">
              <a:lnSpc>
                <a:spcPct val="100000"/>
              </a:lnSpc>
              <a:spcAft>
                <a:spcPts val="800"/>
              </a:spcAft>
              <a:defRPr sz="1600">
                <a:latin typeface="+mn-ea"/>
                <a:ea typeface="+mn-ea"/>
              </a:defRPr>
            </a:lvl9pPr>
          </a:lstStyle>
          <a:p>
            <a:pPr lvl="0"/>
            <a:r>
              <a:rPr kumimoji="1" lang="en-US" altLang="ja-JP"/>
              <a:t>Click to add object</a:t>
            </a:r>
            <a:endParaRPr kumimoji="1" lang="ja-JP" altLang="en-US"/>
          </a:p>
        </p:txBody>
      </p:sp>
      <p:sp>
        <p:nvSpPr>
          <p:cNvPr id="5" name="テキスト ボックス 4">
            <a:extLst>
              <a:ext uri="{FF2B5EF4-FFF2-40B4-BE49-F238E27FC236}">
                <a16:creationId xmlns:a16="http://schemas.microsoft.com/office/drawing/2014/main" id="{FE3E9749-103F-57F9-0F50-6913782A0F5B}"/>
              </a:ext>
            </a:extLst>
          </p:cNvPr>
          <p:cNvSpPr txBox="1"/>
          <p:nvPr userDrawn="1"/>
        </p:nvSpPr>
        <p:spPr>
          <a:xfrm>
            <a:off x="11104119" y="6444433"/>
            <a:ext cx="764398" cy="234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4" tIns="47624" rIns="47624" bIns="47624" numCol="1" spcCol="38100" rtlCol="0" anchor="ctr">
            <a:spAutoFit/>
          </a:bodyPr>
          <a:lstStyle/>
          <a:p>
            <a:pPr marL="0" marR="0" indent="0" algn="r" defTabSz="548391" rtl="0" fontAlgn="auto" latinLnBrk="0" hangingPunct="0">
              <a:lnSpc>
                <a:spcPct val="100000"/>
              </a:lnSpc>
              <a:spcBef>
                <a:spcPts val="0"/>
              </a:spcBef>
              <a:spcAft>
                <a:spcPts val="0"/>
              </a:spcAft>
              <a:buClrTx/>
              <a:buSzTx/>
              <a:buFontTx/>
              <a:buNone/>
              <a:tabLst/>
            </a:pPr>
            <a:fld id="{86CB4B4D-7CA3-9044-876B-883B54F8677D}" type="slidenum">
              <a:rPr lang="en-US" altLang="ja-JP" sz="900" b="1" smtClean="0">
                <a:latin typeface="Rakuten Sans JP" panose="020B0400000000000000" pitchFamily="34" charset="-128"/>
                <a:ea typeface="Rakuten Sans JP" panose="020B0400000000000000" pitchFamily="34" charset="-128"/>
                <a:cs typeface="Rakuten Sans" panose="020B0503020203020204" pitchFamily="34" charset="0"/>
              </a:rPr>
              <a:pPr marL="0" marR="0" indent="0" algn="r" defTabSz="548391" rtl="0" fontAlgn="auto" latinLnBrk="0" hangingPunct="0">
                <a:lnSpc>
                  <a:spcPct val="100000"/>
                </a:lnSpc>
                <a:spcBef>
                  <a:spcPts val="0"/>
                </a:spcBef>
                <a:spcAft>
                  <a:spcPts val="0"/>
                </a:spcAft>
                <a:buClrTx/>
                <a:buSzTx/>
                <a:buFontTx/>
                <a:buNone/>
                <a:tabLst/>
              </a:pPr>
              <a:t>‹#›</a:t>
            </a:fld>
            <a:endParaRPr kumimoji="0" lang="ja-JP" altLang="en-US" sz="900" b="1" i="0" u="none" strike="noStrike" cap="none" spc="0" normalizeH="0" baseline="0">
              <a:ln>
                <a:noFill/>
              </a:ln>
              <a:solidFill>
                <a:srgbClr val="000000"/>
              </a:solidFill>
              <a:effectLst/>
              <a:uFillTx/>
              <a:latin typeface="Rakuten Sans JP" panose="020B0400000000000000" pitchFamily="34" charset="-128"/>
              <a:ea typeface="Rakuten Sans JP" panose="020B0400000000000000" pitchFamily="34" charset="-128"/>
              <a:cs typeface="Rakuten Sans" panose="020B0503020203020204" pitchFamily="34" charset="0"/>
              <a:sym typeface="ヒラギノ角ゴ ProN W3"/>
            </a:endParaRPr>
          </a:p>
        </p:txBody>
      </p:sp>
      <p:pic>
        <p:nvPicPr>
          <p:cNvPr id="4" name="図 3">
            <a:extLst>
              <a:ext uri="{FF2B5EF4-FFF2-40B4-BE49-F238E27FC236}">
                <a16:creationId xmlns:a16="http://schemas.microsoft.com/office/drawing/2014/main" id="{EE904386-8F41-2D69-D4D4-6FAC3DC07CA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406007" y="6501398"/>
            <a:ext cx="1041400" cy="101600"/>
          </a:xfrm>
          <a:prstGeom prst="rect">
            <a:avLst/>
          </a:prstGeom>
        </p:spPr>
      </p:pic>
    </p:spTree>
    <p:extLst>
      <p:ext uri="{BB962C8B-B14F-4D97-AF65-F5344CB8AC3E}">
        <p14:creationId xmlns:p14="http://schemas.microsoft.com/office/powerpoint/2010/main" val="3582466360"/>
      </p:ext>
    </p:extLst>
  </p:cSld>
  <p:clrMapOvr>
    <a:overrideClrMapping bg1="dk1" tx1="lt1" bg2="dk2" tx2="lt2" accent1="accent1" accent2="accent2" accent3="accent3" accent4="accent4" accent5="accent5" accent6="accent6" hlink="hlink" folHlink="folHlink"/>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Full image">
    <p:spTree>
      <p:nvGrpSpPr>
        <p:cNvPr id="1" name=""/>
        <p:cNvGrpSpPr/>
        <p:nvPr/>
      </p:nvGrpSpPr>
      <p:grpSpPr>
        <a:xfrm>
          <a:off x="0" y="0"/>
          <a:ext cx="0" cy="0"/>
          <a:chOff x="0" y="0"/>
          <a:chExt cx="0" cy="0"/>
        </a:xfrm>
      </p:grpSpPr>
      <p:sp>
        <p:nvSpPr>
          <p:cNvPr id="52" name="Shape 52"/>
          <p:cNvSpPr>
            <a:spLocks noGrp="1"/>
          </p:cNvSpPr>
          <p:nvPr>
            <p:ph type="pic" idx="13" hasCustomPrompt="1"/>
          </p:nvPr>
        </p:nvSpPr>
        <p:spPr>
          <a:xfrm>
            <a:off x="1" y="0"/>
            <a:ext cx="12193587" cy="6858000"/>
          </a:xfrm>
          <a:prstGeom prst="rect">
            <a:avLst/>
          </a:prstGeom>
        </p:spPr>
        <p:txBody>
          <a:bodyPr lIns="91439" tIns="45719" rIns="91439" bIns="45719" anchor="ctr">
            <a:noAutofit/>
          </a:bodyPr>
          <a:lstStyle>
            <a:lvl1pPr algn="ctr">
              <a:defRPr sz="2200" b="1">
                <a:latin typeface="Rakuten Sans JP" panose="020B0400000000000000" pitchFamily="34" charset="-128"/>
                <a:ea typeface="Rakuten Sans JP" panose="020B0400000000000000" pitchFamily="34" charset="-128"/>
              </a:defRPr>
            </a:lvl1pPr>
          </a:lstStyle>
          <a:p>
            <a:r>
              <a:rPr lang="en-US" altLang="ja-JP"/>
              <a:t>Click icon to add full image</a:t>
            </a:r>
            <a:endParaRPr/>
          </a:p>
        </p:txBody>
      </p:sp>
    </p:spTree>
    <p:extLst>
      <p:ext uri="{BB962C8B-B14F-4D97-AF65-F5344CB8AC3E}">
        <p14:creationId xmlns:p14="http://schemas.microsoft.com/office/powerpoint/2010/main" val="299255459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ack Cover 1">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97C0AEEE-698E-F348-89FD-E33AED85BF65}"/>
              </a:ext>
            </a:extLst>
          </p:cNvPr>
          <p:cNvPicPr>
            <a:picLocks noChangeAspect="1"/>
          </p:cNvPicPr>
          <p:nvPr userDrawn="1"/>
        </p:nvPicPr>
        <p:blipFill>
          <a:blip r:embed="rId2"/>
          <a:stretch>
            <a:fillRect/>
          </a:stretch>
        </p:blipFill>
        <p:spPr>
          <a:xfrm>
            <a:off x="4572794" y="2843942"/>
            <a:ext cx="3048000" cy="1117600"/>
          </a:xfrm>
          <a:prstGeom prst="rect">
            <a:avLst/>
          </a:prstGeom>
        </p:spPr>
      </p:pic>
    </p:spTree>
    <p:extLst>
      <p:ext uri="{BB962C8B-B14F-4D97-AF65-F5344CB8AC3E}">
        <p14:creationId xmlns:p14="http://schemas.microsoft.com/office/powerpoint/2010/main" val="208893982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Back Cover 2">
    <p:bg>
      <p:bgPr>
        <a:solidFill>
          <a:schemeClr val="bg2"/>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F90AA9F3-25D2-9D4A-8350-BF8D3E2B062A}"/>
              </a:ext>
            </a:extLst>
          </p:cNvPr>
          <p:cNvPicPr>
            <a:picLocks noChangeAspect="1"/>
          </p:cNvPicPr>
          <p:nvPr userDrawn="1"/>
        </p:nvPicPr>
        <p:blipFill>
          <a:blip r:embed="rId2"/>
          <a:stretch>
            <a:fillRect/>
          </a:stretch>
        </p:blipFill>
        <p:spPr>
          <a:xfrm>
            <a:off x="4572794" y="2843942"/>
            <a:ext cx="3048000" cy="1117600"/>
          </a:xfrm>
          <a:prstGeom prst="rect">
            <a:avLst/>
          </a:prstGeom>
        </p:spPr>
      </p:pic>
    </p:spTree>
    <p:extLst>
      <p:ext uri="{BB962C8B-B14F-4D97-AF65-F5344CB8AC3E}">
        <p14:creationId xmlns:p14="http://schemas.microsoft.com/office/powerpoint/2010/main" val="482223635"/>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hape 5"/>
          <p:cNvSpPr>
            <a:spLocks noGrp="1"/>
          </p:cNvSpPr>
          <p:nvPr>
            <p:ph type="title"/>
          </p:nvPr>
        </p:nvSpPr>
        <p:spPr>
          <a:xfrm>
            <a:off x="334964" y="324000"/>
            <a:ext cx="11522074" cy="539667"/>
          </a:xfrm>
          <a:prstGeom prst="rect">
            <a:avLst/>
          </a:prstGeom>
          <a:ln w="12700">
            <a:miter lim="400000"/>
          </a:ln>
          <a:extLst>
            <a:ext uri="{C572A759-6A51-4108-AA02-DFA0A04FC94B}">
              <ma14:wrappingTextBoxFlag xmlns="" xmlns:ma14="http://schemas.microsoft.com/office/mac/drawingml/2011/main" val="1"/>
            </a:ext>
          </a:extLst>
        </p:spPr>
        <p:txBody>
          <a:bodyPr lIns="71436" tIns="71436" rIns="71436" bIns="71436" anchor="ctr">
            <a:normAutofit/>
          </a:bodyPr>
          <a:lstStyle/>
          <a:p>
            <a:r>
              <a:rPr lang="en-US"/>
              <a:t>Title</a:t>
            </a:r>
            <a:endParaRPr/>
          </a:p>
        </p:txBody>
      </p:sp>
    </p:spTree>
  </p:cSld>
  <p:clrMap bg1="lt1" tx1="dk1" bg2="lt2" tx2="dk2" accent1="accent1" accent2="accent2" accent3="accent3" accent4="accent4" accent5="accent5" accent6="accent6" hlink="hlink" folHlink="folHlink"/>
  <p:sldLayoutIdLst>
    <p:sldLayoutId id="2147483656" r:id="rId1"/>
    <p:sldLayoutId id="2147483663" r:id="rId2"/>
    <p:sldLayoutId id="2147483664" r:id="rId3"/>
    <p:sldLayoutId id="2147483665" r:id="rId4"/>
    <p:sldLayoutId id="2147483660" r:id="rId5"/>
    <p:sldLayoutId id="2147483667" r:id="rId6"/>
    <p:sldLayoutId id="2147483666" r:id="rId7"/>
  </p:sldLayoutIdLst>
  <p:transition spd="med"/>
  <p:hf hdr="0" ftr="0" dt="0"/>
  <p:txStyles>
    <p:titleStyle>
      <a:lvl1pPr marL="0" marR="0" indent="0" algn="l" defTabSz="308475" eaLnBrk="1" latinLnBrk="0" hangingPunct="1">
        <a:lnSpc>
          <a:spcPct val="100000"/>
        </a:lnSpc>
        <a:spcBef>
          <a:spcPts val="0"/>
        </a:spcBef>
        <a:spcAft>
          <a:spcPts val="0"/>
        </a:spcAft>
        <a:buClrTx/>
        <a:buSzTx/>
        <a:buFontTx/>
        <a:buNone/>
        <a:tabLst/>
        <a:defRPr kumimoji="1" sz="2200" b="1" i="0" u="none" strike="noStrike" cap="none" spc="0" baseline="0">
          <a:ln>
            <a:noFill/>
          </a:ln>
          <a:solidFill>
            <a:srgbClr val="000000"/>
          </a:solidFill>
          <a:uFillTx/>
          <a:latin typeface="Rakuten Sans JP" panose="020B0400000000000000" pitchFamily="34" charset="-128"/>
          <a:ea typeface="Rakuten Sans JP" panose="020B0400000000000000" pitchFamily="34" charset="-128"/>
          <a:cs typeface="Rakuten Sans" panose="020B0503020203020204" pitchFamily="34" charset="0"/>
          <a:sym typeface="メイリオ"/>
        </a:defRPr>
      </a:lvl1pPr>
      <a:lvl2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2pPr>
      <a:lvl3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3pPr>
      <a:lvl4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4pPr>
      <a:lvl5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5pPr>
      <a:lvl6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6pPr>
      <a:lvl7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7pPr>
      <a:lvl8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8pPr>
      <a:lvl9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9pPr>
    </p:titleStyle>
    <p:body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p:bodyStyle>
    <p:otherStyle>
      <a:lvl1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1pPr>
      <a:lvl2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2pPr>
      <a:lvl3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3pPr>
      <a:lvl4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4pPr>
      <a:lvl5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5pPr>
      <a:lvl6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6pPr>
      <a:lvl7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7pPr>
      <a:lvl8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8pPr>
      <a:lvl9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9pPr>
    </p:otherStyle>
  </p:txStyles>
  <p:extLst>
    <p:ext uri="{27BBF7A9-308A-43DC-89C8-2F10F3537804}">
      <p15:sldGuideLst xmlns:p15="http://schemas.microsoft.com/office/powerpoint/2012/main">
        <p15:guide id="1" orient="horz" pos="648" userDrawn="1">
          <p15:clr>
            <a:srgbClr val="F26B43"/>
          </p15:clr>
        </p15:guide>
        <p15:guide id="2" pos="211" userDrawn="1">
          <p15:clr>
            <a:srgbClr val="F26B43"/>
          </p15:clr>
        </p15:guide>
        <p15:guide id="3" pos="7469" userDrawn="1">
          <p15:clr>
            <a:srgbClr val="F26B43"/>
          </p15:clr>
        </p15:guide>
        <p15:guide id="4" orient="horz" pos="389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3F77B4-573B-6849-A23F-EF79FFA3DC26}"/>
              </a:ext>
            </a:extLst>
          </p:cNvPr>
          <p:cNvSpPr>
            <a:spLocks noGrp="1"/>
          </p:cNvSpPr>
          <p:nvPr>
            <p:ph type="title"/>
          </p:nvPr>
        </p:nvSpPr>
        <p:spPr>
          <a:xfrm>
            <a:off x="1079999" y="1365250"/>
            <a:ext cx="10052457" cy="644705"/>
          </a:xfrm>
        </p:spPr>
        <p:txBody>
          <a:bodyPr>
            <a:noAutofit/>
          </a:bodyPr>
          <a:lstStyle/>
          <a:p>
            <a:r>
              <a:rPr lang="en-US" altLang="ja-JP" sz="4000"/>
              <a:t>Disaster</a:t>
            </a:r>
            <a:r>
              <a:rPr lang="ja-JP" altLang="en-US" sz="4000"/>
              <a:t> </a:t>
            </a:r>
            <a:r>
              <a:rPr lang="en-US" altLang="ja-JP" sz="4000"/>
              <a:t>Prevention</a:t>
            </a:r>
            <a:r>
              <a:rPr lang="ja-JP" altLang="en-US" sz="4000"/>
              <a:t> </a:t>
            </a:r>
            <a:r>
              <a:rPr lang="en-US" altLang="ja-JP" sz="4000"/>
              <a:t>Quiz App</a:t>
            </a:r>
          </a:p>
        </p:txBody>
      </p:sp>
      <p:sp>
        <p:nvSpPr>
          <p:cNvPr id="3" name="コンテンツ プレースホルダー 2">
            <a:extLst>
              <a:ext uri="{FF2B5EF4-FFF2-40B4-BE49-F238E27FC236}">
                <a16:creationId xmlns:a16="http://schemas.microsoft.com/office/drawing/2014/main" id="{2DCFF731-0335-3547-98C3-927BD7C24C47}"/>
              </a:ext>
            </a:extLst>
          </p:cNvPr>
          <p:cNvSpPr>
            <a:spLocks noGrp="1"/>
          </p:cNvSpPr>
          <p:nvPr>
            <p:ph sz="quarter" idx="12"/>
          </p:nvPr>
        </p:nvSpPr>
        <p:spPr/>
        <p:txBody>
          <a:bodyPr lIns="91440" tIns="45720" rIns="91440" bIns="45720" anchor="t"/>
          <a:lstStyle/>
          <a:p>
            <a:r>
              <a:rPr lang="en-US" altLang="ja-JP" sz="1800">
                <a:ea typeface="Rakuten Sans JP"/>
              </a:rPr>
              <a:t>Aug</a:t>
            </a:r>
            <a:r>
              <a:rPr kumimoji="1" lang="en-US" altLang="ja-JP" sz="1800">
                <a:ea typeface="Rakuten Sans JP"/>
              </a:rPr>
              <a:t> </a:t>
            </a:r>
            <a:r>
              <a:rPr lang="en-US" altLang="ja-JP" sz="1800">
                <a:ea typeface="Rakuten Sans JP"/>
              </a:rPr>
              <a:t>30</a:t>
            </a:r>
            <a:r>
              <a:rPr kumimoji="1" lang="en-US" altLang="ja-JP" sz="1800">
                <a:ea typeface="Rakuten Sans JP"/>
              </a:rPr>
              <a:t>, 2024</a:t>
            </a:r>
            <a:r>
              <a:rPr kumimoji="1" lang="ja-JP" altLang="en-US" sz="1800">
                <a:ea typeface="Rakuten Sans JP"/>
              </a:rPr>
              <a:t>　</a:t>
            </a:r>
            <a:endParaRPr kumimoji="1" lang="en-US" altLang="ja-JP" sz="1800">
              <a:ea typeface="Rakuten Sans JP"/>
            </a:endParaRPr>
          </a:p>
          <a:p>
            <a:r>
              <a:rPr lang="en-US" altLang="ja-JP" sz="1800">
                <a:ea typeface="Rakuten Sans JP"/>
              </a:rPr>
              <a:t>Suzuki Tomohiro</a:t>
            </a:r>
          </a:p>
          <a:p>
            <a:r>
              <a:rPr lang="en-US" altLang="ja-JP" sz="1800" err="1">
                <a:ea typeface="Rakuten Sans JP"/>
              </a:rPr>
              <a:t>Kaizu</a:t>
            </a:r>
            <a:r>
              <a:rPr lang="en-US" altLang="ja-JP" sz="1800">
                <a:ea typeface="Rakuten Sans JP"/>
              </a:rPr>
              <a:t> Shunichi</a:t>
            </a:r>
          </a:p>
          <a:p>
            <a:r>
              <a:rPr lang="en-US" altLang="ja-JP" sz="1800">
                <a:ea typeface="Rakuten Sans JP"/>
              </a:rPr>
              <a:t>Ryuhei </a:t>
            </a:r>
            <a:r>
              <a:rPr lang="en-US" altLang="ja-JP" sz="1800" err="1">
                <a:ea typeface="Rakuten Sans JP"/>
              </a:rPr>
              <a:t>Hosoya</a:t>
            </a:r>
            <a:endParaRPr lang="en-US" altLang="ja-JP" sz="1800">
              <a:ea typeface="Rakuten Sans JP"/>
            </a:endParaRPr>
          </a:p>
          <a:p>
            <a:r>
              <a:rPr lang="en-US" altLang="ja-JP" sz="1800">
                <a:ea typeface="Rakuten Sans JP"/>
              </a:rPr>
              <a:t>Xu </a:t>
            </a:r>
            <a:r>
              <a:rPr lang="en-US" altLang="ja-JP" sz="1800" err="1">
                <a:ea typeface="Rakuten Sans JP"/>
              </a:rPr>
              <a:t>Ziheng</a:t>
            </a:r>
            <a:endParaRPr lang="en-US" altLang="ja-JP" sz="1800"/>
          </a:p>
        </p:txBody>
      </p:sp>
      <p:sp>
        <p:nvSpPr>
          <p:cNvPr id="5" name="正方形/長方形 4">
            <a:extLst>
              <a:ext uri="{FF2B5EF4-FFF2-40B4-BE49-F238E27FC236}">
                <a16:creationId xmlns:a16="http://schemas.microsoft.com/office/drawing/2014/main" id="{680AC7EA-859F-1976-F66E-BB2C9815BCC5}"/>
              </a:ext>
            </a:extLst>
          </p:cNvPr>
          <p:cNvSpPr>
            <a:spLocks noChangeAspect="1"/>
          </p:cNvSpPr>
          <p:nvPr/>
        </p:nvSpPr>
        <p:spPr>
          <a:xfrm>
            <a:off x="10969788" y="3874"/>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8" name="Picture 2">
            <a:extLst>
              <a:ext uri="{FF2B5EF4-FFF2-40B4-BE49-F238E27FC236}">
                <a16:creationId xmlns:a16="http://schemas.microsoft.com/office/drawing/2014/main" id="{00BABC0B-9503-365C-742E-EE2A54DA9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64" t="15316" r="25495" b="40449"/>
          <a:stretch/>
        </p:blipFill>
        <p:spPr bwMode="auto">
          <a:xfrm>
            <a:off x="7686143" y="2607012"/>
            <a:ext cx="2845901" cy="275815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43113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altLang="ja-JP" sz="3200" err="1">
                <a:solidFill>
                  <a:schemeClr val="bg1"/>
                </a:solidFill>
                <a:ea typeface="Rakuten Sans JP"/>
              </a:rPr>
              <a:t>FrontEnd</a:t>
            </a:r>
            <a:endParaRPr lang="en" altLang="ja-JP" sz="3200" err="1">
              <a:solidFill>
                <a:schemeClr val="bg1"/>
              </a:solidFill>
            </a:endParaRPr>
          </a:p>
        </p:txBody>
      </p:sp>
      <p:sp>
        <p:nvSpPr>
          <p:cNvPr id="5" name="正方形/長方形 4">
            <a:extLst>
              <a:ext uri="{FF2B5EF4-FFF2-40B4-BE49-F238E27FC236}">
                <a16:creationId xmlns:a16="http://schemas.microsoft.com/office/drawing/2014/main" id="{56C9C863-D199-D5DE-AD03-598B73E697BF}"/>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4" name="コンテンツ プレースホルダー 2">
            <a:extLst>
              <a:ext uri="{FF2B5EF4-FFF2-40B4-BE49-F238E27FC236}">
                <a16:creationId xmlns:a16="http://schemas.microsoft.com/office/drawing/2014/main" id="{63D6E7AA-20A2-C122-2A3D-2031AC10EFF2}"/>
              </a:ext>
            </a:extLst>
          </p:cNvPr>
          <p:cNvSpPr>
            <a:spLocks noGrp="1"/>
          </p:cNvSpPr>
          <p:nvPr>
            <p:ph sz="quarter" idx="10"/>
          </p:nvPr>
        </p:nvSpPr>
        <p:spPr>
          <a:xfrm>
            <a:off x="146050" y="1028700"/>
            <a:ext cx="11709400" cy="5286375"/>
          </a:xfrm>
        </p:spPr>
        <p:txBody>
          <a:bodyPr>
            <a:normAutofit/>
          </a:bodyPr>
          <a:lstStyle/>
          <a:p>
            <a:pPr>
              <a:buNone/>
            </a:pPr>
            <a:r>
              <a:rPr lang="en" altLang="ja-JP" sz="2400" b="1">
                <a:solidFill>
                  <a:srgbClr val="C00000"/>
                </a:solidFill>
              </a:rPr>
              <a:t>F</a:t>
            </a:r>
            <a:r>
              <a:rPr kumimoji="1" lang="en" altLang="ja-JP" sz="2400" b="1">
                <a:solidFill>
                  <a:srgbClr val="C00000"/>
                </a:solidFill>
              </a:rPr>
              <a:t>rontend Technologies</a:t>
            </a:r>
          </a:p>
          <a:p>
            <a:pPr>
              <a:buNone/>
            </a:pPr>
            <a:endParaRPr lang="en-US" altLang="ja-JP" sz="2400" b="1"/>
          </a:p>
          <a:p>
            <a:pPr>
              <a:buNone/>
            </a:pPr>
            <a:r>
              <a:rPr lang="en-US" altLang="ja-JP" sz="2000" b="1" err="1"/>
              <a:t>Vite</a:t>
            </a:r>
            <a:r>
              <a:rPr lang="en-US" altLang="ja-JP" sz="2000"/>
              <a:t>: Used as the build tool for the project.</a:t>
            </a:r>
          </a:p>
          <a:p>
            <a:pPr>
              <a:buNone/>
            </a:pPr>
            <a:endParaRPr lang="en-US" altLang="ja-JP" sz="2000"/>
          </a:p>
          <a:p>
            <a:pPr>
              <a:buNone/>
            </a:pPr>
            <a:endParaRPr lang="en-US" altLang="ja-JP" sz="2000"/>
          </a:p>
          <a:p>
            <a:pPr>
              <a:buNone/>
            </a:pPr>
            <a:r>
              <a:rPr lang="en-US" altLang="ja-JP" sz="2000" b="1"/>
              <a:t>React (JavaScript)</a:t>
            </a:r>
            <a:r>
              <a:rPr lang="en-US" altLang="ja-JP" sz="2000"/>
              <a:t>: Frontend framework.</a:t>
            </a:r>
          </a:p>
          <a:p>
            <a:pPr>
              <a:buNone/>
            </a:pPr>
            <a:endParaRPr lang="en-US" altLang="ja-JP" sz="2000"/>
          </a:p>
          <a:p>
            <a:pPr>
              <a:buNone/>
            </a:pPr>
            <a:endParaRPr lang="en-US" altLang="ja-JP" sz="2000"/>
          </a:p>
          <a:p>
            <a:pPr>
              <a:buNone/>
            </a:pPr>
            <a:r>
              <a:rPr lang="en-US" altLang="ja-JP" sz="2000" b="1"/>
              <a:t>HTML &amp; CSS</a:t>
            </a:r>
            <a:r>
              <a:rPr lang="en-US" altLang="ja-JP" sz="2000"/>
              <a:t>: For UI design and styling.</a:t>
            </a:r>
          </a:p>
          <a:p>
            <a:pPr>
              <a:buNone/>
            </a:pPr>
            <a:endParaRPr lang="en-US" altLang="ja-JP"/>
          </a:p>
        </p:txBody>
      </p:sp>
      <p:pic>
        <p:nvPicPr>
          <p:cNvPr id="7" name="図 6" descr="黒い背景に白い文字がある&#10;&#10;中程度の精度で自動的に生成された説明">
            <a:extLst>
              <a:ext uri="{FF2B5EF4-FFF2-40B4-BE49-F238E27FC236}">
                <a16:creationId xmlns:a16="http://schemas.microsoft.com/office/drawing/2014/main" id="{78623AA2-14F3-E9EA-90AA-83F6F3E1A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262" y="1129490"/>
            <a:ext cx="1300965" cy="1300965"/>
          </a:xfrm>
          <a:prstGeom prst="rect">
            <a:avLst/>
          </a:prstGeom>
        </p:spPr>
      </p:pic>
      <p:pic>
        <p:nvPicPr>
          <p:cNvPr id="8" name="図 7" descr="アイコン&#10;&#10;自動的に生成された説明">
            <a:extLst>
              <a:ext uri="{FF2B5EF4-FFF2-40B4-BE49-F238E27FC236}">
                <a16:creationId xmlns:a16="http://schemas.microsoft.com/office/drawing/2014/main" id="{A956C229-849E-717C-036D-2462ED1A8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595" y="2878862"/>
            <a:ext cx="1229632" cy="1100275"/>
          </a:xfrm>
          <a:prstGeom prst="rect">
            <a:avLst/>
          </a:prstGeom>
        </p:spPr>
      </p:pic>
      <p:pic>
        <p:nvPicPr>
          <p:cNvPr id="9" name="図 8" descr="ロゴ, 会社名&#10;&#10;自動的に生成された説明">
            <a:extLst>
              <a:ext uri="{FF2B5EF4-FFF2-40B4-BE49-F238E27FC236}">
                <a16:creationId xmlns:a16="http://schemas.microsoft.com/office/drawing/2014/main" id="{7E4A7E4D-18DD-EC06-0209-591F32E04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5446" y="4595885"/>
            <a:ext cx="1962599" cy="1270783"/>
          </a:xfrm>
          <a:prstGeom prst="rect">
            <a:avLst/>
          </a:prstGeom>
        </p:spPr>
      </p:pic>
    </p:spTree>
    <p:extLst>
      <p:ext uri="{BB962C8B-B14F-4D97-AF65-F5344CB8AC3E}">
        <p14:creationId xmlns:p14="http://schemas.microsoft.com/office/powerpoint/2010/main" val="35068480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altLang="ja-JP" sz="3200" err="1">
                <a:solidFill>
                  <a:schemeClr val="bg1"/>
                </a:solidFill>
                <a:ea typeface="Rakuten Sans JP"/>
              </a:rPr>
              <a:t>FrontEnd</a:t>
            </a:r>
            <a:endParaRPr lang="en" altLang="ja-JP" sz="3200" err="1">
              <a:solidFill>
                <a:schemeClr val="bg1"/>
              </a:solidFill>
            </a:endParaRPr>
          </a:p>
        </p:txBody>
      </p:sp>
      <p:sp>
        <p:nvSpPr>
          <p:cNvPr id="5" name="正方形/長方形 4">
            <a:extLst>
              <a:ext uri="{FF2B5EF4-FFF2-40B4-BE49-F238E27FC236}">
                <a16:creationId xmlns:a16="http://schemas.microsoft.com/office/drawing/2014/main" id="{56C9C863-D199-D5DE-AD03-598B73E697BF}"/>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4" name="コンテンツ プレースホルダー 2">
            <a:extLst>
              <a:ext uri="{FF2B5EF4-FFF2-40B4-BE49-F238E27FC236}">
                <a16:creationId xmlns:a16="http://schemas.microsoft.com/office/drawing/2014/main" id="{63D6E7AA-20A2-C122-2A3D-2031AC10EFF2}"/>
              </a:ext>
            </a:extLst>
          </p:cNvPr>
          <p:cNvSpPr>
            <a:spLocks noGrp="1"/>
          </p:cNvSpPr>
          <p:nvPr>
            <p:ph sz="quarter" idx="10"/>
          </p:nvPr>
        </p:nvSpPr>
        <p:spPr>
          <a:xfrm>
            <a:off x="146050" y="1028700"/>
            <a:ext cx="11709400" cy="5286375"/>
          </a:xfrm>
        </p:spPr>
        <p:txBody>
          <a:bodyPr>
            <a:normAutofit/>
          </a:bodyPr>
          <a:lstStyle/>
          <a:p>
            <a:pPr>
              <a:buNone/>
            </a:pPr>
            <a:r>
              <a:rPr kumimoji="1" lang="en" altLang="ja-JP" sz="2400" b="1">
                <a:solidFill>
                  <a:srgbClr val="C00000"/>
                </a:solidFill>
              </a:rPr>
              <a:t>Frontend Features</a:t>
            </a:r>
            <a:r>
              <a:rPr kumimoji="1" lang="en" altLang="ja-JP" sz="1600" b="1">
                <a:solidFill>
                  <a:srgbClr val="C00000"/>
                </a:solidFill>
              </a:rPr>
              <a:t>(Title Screen)</a:t>
            </a:r>
            <a:endParaRPr lang="ja-JP" altLang="ja-JP" sz="1600"/>
          </a:p>
          <a:p>
            <a:pPr>
              <a:buNone/>
            </a:pPr>
            <a:r>
              <a:rPr lang="en-US" altLang="ja-JP" sz="1600" b="1">
                <a:solidFill>
                  <a:srgbClr val="C00000"/>
                </a:solidFill>
              </a:rPr>
              <a:t>Key</a:t>
            </a:r>
            <a:r>
              <a:rPr lang="ja-JP" altLang="en-US" sz="1600" b="1">
                <a:solidFill>
                  <a:srgbClr val="C00000"/>
                </a:solidFill>
              </a:rPr>
              <a:t> </a:t>
            </a:r>
            <a:r>
              <a:rPr lang="en-US" altLang="ja-JP" sz="1600" b="1">
                <a:solidFill>
                  <a:srgbClr val="C00000"/>
                </a:solidFill>
              </a:rPr>
              <a:t>Improvements</a:t>
            </a:r>
          </a:p>
          <a:p>
            <a:pPr>
              <a:buNone/>
            </a:pPr>
            <a:r>
              <a:rPr lang="ja-JP" altLang="en-US" sz="1600"/>
              <a:t>・</a:t>
            </a:r>
            <a:r>
              <a:rPr lang="en-US" altLang="ja-JP" sz="1600"/>
              <a:t>Enlarged the text of Rakuten points.</a:t>
            </a:r>
          </a:p>
          <a:p>
            <a:pPr>
              <a:buNone/>
            </a:pPr>
            <a:r>
              <a:rPr lang="ja-JP" altLang="en-US" sz="1600"/>
              <a:t>・</a:t>
            </a:r>
            <a:r>
              <a:rPr lang="en-US" altLang="ja-JP" sz="1600"/>
              <a:t>Easier to see the balance of placement.</a:t>
            </a:r>
          </a:p>
          <a:p>
            <a:pPr>
              <a:buNone/>
            </a:pPr>
            <a:r>
              <a:rPr lang="ja-JP" altLang="en-US" sz="1600"/>
              <a:t>・</a:t>
            </a:r>
            <a:r>
              <a:rPr lang="en-US" altLang="ja-JP" sz="1600"/>
              <a:t>Used the Rakuten logo on the header</a:t>
            </a:r>
          </a:p>
          <a:p>
            <a:pPr marL="0" marR="0" lvl="0" indent="0" algn="l" defTabSz="914400" rtl="0" eaLnBrk="0" fontAlgn="base" latinLnBrk="0" hangingPunct="0">
              <a:lnSpc>
                <a:spcPct val="150000"/>
              </a:lnSpc>
              <a:spcBef>
                <a:spcPct val="0"/>
              </a:spcBef>
              <a:spcAft>
                <a:spcPct val="0"/>
              </a:spcAft>
              <a:buClrTx/>
              <a:buSzTx/>
              <a:buNone/>
              <a:tabLst/>
            </a:pPr>
            <a:endParaRPr lang="en-US" altLang="ja-JP" sz="1600" b="1">
              <a:solidFill>
                <a:srgbClr val="C00000"/>
              </a:solidFill>
            </a:endParaRPr>
          </a:p>
          <a:p>
            <a:endParaRPr kumimoji="1" lang="ja-JP" altLang="en-US"/>
          </a:p>
        </p:txBody>
      </p:sp>
      <p:pic>
        <p:nvPicPr>
          <p:cNvPr id="3" name="図 2" descr="テキスト&#10;&#10;自動的に生成された説明">
            <a:extLst>
              <a:ext uri="{FF2B5EF4-FFF2-40B4-BE49-F238E27FC236}">
                <a16:creationId xmlns:a16="http://schemas.microsoft.com/office/drawing/2014/main" id="{10225046-29FE-46A0-BE11-9AD1C705B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311" y="3180888"/>
            <a:ext cx="6893508" cy="3205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図 11" descr="ロゴ, 会社名&#10;&#10;自動的に生成された説明">
            <a:extLst>
              <a:ext uri="{FF2B5EF4-FFF2-40B4-BE49-F238E27FC236}">
                <a16:creationId xmlns:a16="http://schemas.microsoft.com/office/drawing/2014/main" id="{99B8BDB4-280C-DE9D-B255-4A70004E0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9286" y="1157673"/>
            <a:ext cx="2323403" cy="50284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849770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altLang="ja-JP" sz="3200" err="1">
                <a:solidFill>
                  <a:schemeClr val="bg1"/>
                </a:solidFill>
                <a:ea typeface="Rakuten Sans JP"/>
              </a:rPr>
              <a:t>FrontEnd</a:t>
            </a:r>
            <a:endParaRPr lang="en" altLang="ja-JP" sz="3200" err="1">
              <a:solidFill>
                <a:schemeClr val="bg1"/>
              </a:solidFill>
            </a:endParaRPr>
          </a:p>
        </p:txBody>
      </p:sp>
      <p:sp>
        <p:nvSpPr>
          <p:cNvPr id="5" name="正方形/長方形 4">
            <a:extLst>
              <a:ext uri="{FF2B5EF4-FFF2-40B4-BE49-F238E27FC236}">
                <a16:creationId xmlns:a16="http://schemas.microsoft.com/office/drawing/2014/main" id="{56C9C863-D199-D5DE-AD03-598B73E697BF}"/>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4" name="コンテンツ プレースホルダー 2">
            <a:extLst>
              <a:ext uri="{FF2B5EF4-FFF2-40B4-BE49-F238E27FC236}">
                <a16:creationId xmlns:a16="http://schemas.microsoft.com/office/drawing/2014/main" id="{63D6E7AA-20A2-C122-2A3D-2031AC10EFF2}"/>
              </a:ext>
            </a:extLst>
          </p:cNvPr>
          <p:cNvSpPr>
            <a:spLocks noGrp="1"/>
          </p:cNvSpPr>
          <p:nvPr>
            <p:ph sz="quarter" idx="10"/>
          </p:nvPr>
        </p:nvSpPr>
        <p:spPr>
          <a:xfrm>
            <a:off x="146050" y="1028700"/>
            <a:ext cx="11709400" cy="5286375"/>
          </a:xfrm>
        </p:spPr>
        <p:txBody>
          <a:bodyPr>
            <a:normAutofit/>
          </a:bodyPr>
          <a:lstStyle/>
          <a:p>
            <a:pPr>
              <a:buNone/>
            </a:pPr>
            <a:r>
              <a:rPr kumimoji="1" lang="en" altLang="ja-JP" sz="2400" b="1">
                <a:solidFill>
                  <a:srgbClr val="C00000"/>
                </a:solidFill>
              </a:rPr>
              <a:t>Frontend Features</a:t>
            </a:r>
            <a:r>
              <a:rPr kumimoji="1" lang="en" altLang="ja-JP" sz="1600" b="1">
                <a:solidFill>
                  <a:srgbClr val="C00000"/>
                </a:solidFill>
              </a:rPr>
              <a:t>(Quiz Question Screen)</a:t>
            </a:r>
            <a:endParaRPr lang="en-US" altLang="ja-JP" sz="1600"/>
          </a:p>
          <a:p>
            <a:r>
              <a:rPr lang="en-US" altLang="ja-JP" sz="1600" b="1">
                <a:solidFill>
                  <a:srgbClr val="C00000"/>
                </a:solidFill>
              </a:rPr>
              <a:t>Key</a:t>
            </a:r>
            <a:r>
              <a:rPr lang="ja-JP" altLang="en-US" sz="1600" b="1">
                <a:solidFill>
                  <a:srgbClr val="C00000"/>
                </a:solidFill>
              </a:rPr>
              <a:t> </a:t>
            </a:r>
            <a:r>
              <a:rPr lang="en-US" altLang="ja-JP" sz="1600" b="1">
                <a:solidFill>
                  <a:srgbClr val="C00000"/>
                </a:solidFill>
              </a:rPr>
              <a:t>Improvements</a:t>
            </a:r>
          </a:p>
          <a:p>
            <a:pPr>
              <a:buNone/>
            </a:pPr>
            <a:r>
              <a:rPr lang="ja-JP" altLang="en-US" sz="1600"/>
              <a:t>・</a:t>
            </a:r>
            <a:r>
              <a:rPr lang="en-US" altLang="ja-JP" sz="1600"/>
              <a:t>The color changes when the choice hovers.</a:t>
            </a:r>
          </a:p>
          <a:p>
            <a:pPr>
              <a:buNone/>
            </a:pPr>
            <a:r>
              <a:rPr lang="ja-JP" altLang="en-US" sz="1600"/>
              <a:t>・</a:t>
            </a:r>
            <a:r>
              <a:rPr lang="en-US" altLang="ja-JP" sz="1600"/>
              <a:t>Added animation where the choices fade in order from top </a:t>
            </a:r>
          </a:p>
          <a:p>
            <a:pPr>
              <a:buNone/>
            </a:pPr>
            <a:r>
              <a:rPr lang="en-US" altLang="ja-JP" sz="1600"/>
              <a:t>to bottom.</a:t>
            </a:r>
            <a:endParaRPr lang="ja-JP" altLang="ja-JP" sz="1600"/>
          </a:p>
          <a:p>
            <a:endParaRPr kumimoji="1" lang="ja-JP" altLang="en-US"/>
          </a:p>
        </p:txBody>
      </p:sp>
      <p:pic>
        <p:nvPicPr>
          <p:cNvPr id="6" name="図 5" descr="グラフィカル ユーザー インターフェイス&#10;&#10;自動的に生成された説明">
            <a:extLst>
              <a:ext uri="{FF2B5EF4-FFF2-40B4-BE49-F238E27FC236}">
                <a16:creationId xmlns:a16="http://schemas.microsoft.com/office/drawing/2014/main" id="{12FD405A-5806-3987-4250-76DA03ADD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351" y="2734907"/>
            <a:ext cx="5312227" cy="3913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図 7" descr="グラフ&#10;&#10;中程度の精度で自動的に生成された説明">
            <a:extLst>
              <a:ext uri="{FF2B5EF4-FFF2-40B4-BE49-F238E27FC236}">
                <a16:creationId xmlns:a16="http://schemas.microsoft.com/office/drawing/2014/main" id="{5F20B3E8-1D8D-8EDF-718D-DC66EC68D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0240" y="1434192"/>
            <a:ext cx="2899548" cy="4475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854032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altLang="ja-JP" sz="3200" err="1">
                <a:solidFill>
                  <a:schemeClr val="bg1"/>
                </a:solidFill>
                <a:ea typeface="Rakuten Sans JP"/>
              </a:rPr>
              <a:t>FrontEnd</a:t>
            </a:r>
            <a:endParaRPr lang="en" altLang="ja-JP" sz="3200" err="1">
              <a:solidFill>
                <a:schemeClr val="bg1"/>
              </a:solidFill>
            </a:endParaRPr>
          </a:p>
        </p:txBody>
      </p:sp>
      <p:sp>
        <p:nvSpPr>
          <p:cNvPr id="5" name="正方形/長方形 4">
            <a:extLst>
              <a:ext uri="{FF2B5EF4-FFF2-40B4-BE49-F238E27FC236}">
                <a16:creationId xmlns:a16="http://schemas.microsoft.com/office/drawing/2014/main" id="{56C9C863-D199-D5DE-AD03-598B73E697BF}"/>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4" name="コンテンツ プレースホルダー 2">
            <a:extLst>
              <a:ext uri="{FF2B5EF4-FFF2-40B4-BE49-F238E27FC236}">
                <a16:creationId xmlns:a16="http://schemas.microsoft.com/office/drawing/2014/main" id="{63D6E7AA-20A2-C122-2A3D-2031AC10EFF2}"/>
              </a:ext>
            </a:extLst>
          </p:cNvPr>
          <p:cNvSpPr>
            <a:spLocks noGrp="1"/>
          </p:cNvSpPr>
          <p:nvPr>
            <p:ph sz="quarter" idx="10"/>
          </p:nvPr>
        </p:nvSpPr>
        <p:spPr>
          <a:xfrm>
            <a:off x="146050" y="1028700"/>
            <a:ext cx="11709400" cy="5286375"/>
          </a:xfrm>
        </p:spPr>
        <p:txBody>
          <a:bodyPr>
            <a:normAutofit/>
          </a:bodyPr>
          <a:lstStyle/>
          <a:p>
            <a:pPr>
              <a:buNone/>
            </a:pPr>
            <a:r>
              <a:rPr kumimoji="1" lang="en" altLang="ja-JP" sz="2400" b="1">
                <a:solidFill>
                  <a:srgbClr val="C00000"/>
                </a:solidFill>
              </a:rPr>
              <a:t>Frontend Features </a:t>
            </a:r>
            <a:r>
              <a:rPr kumimoji="1" lang="en" altLang="ja-JP" sz="1600" b="1">
                <a:solidFill>
                  <a:srgbClr val="C00000"/>
                </a:solidFill>
              </a:rPr>
              <a:t>(Result Screen)</a:t>
            </a:r>
            <a:endParaRPr lang="en-US" altLang="ja-JP" sz="1600"/>
          </a:p>
          <a:p>
            <a:r>
              <a:rPr lang="en-US" altLang="ja-JP" sz="1600" b="1">
                <a:solidFill>
                  <a:srgbClr val="C00000"/>
                </a:solidFill>
              </a:rPr>
              <a:t>Key</a:t>
            </a:r>
            <a:r>
              <a:rPr lang="ja-JP" altLang="en-US" sz="1600" b="1">
                <a:solidFill>
                  <a:srgbClr val="C00000"/>
                </a:solidFill>
              </a:rPr>
              <a:t> </a:t>
            </a:r>
            <a:r>
              <a:rPr lang="en-US" altLang="ja-JP" sz="1600" b="1">
                <a:solidFill>
                  <a:srgbClr val="C00000"/>
                </a:solidFill>
              </a:rPr>
              <a:t>Improvements</a:t>
            </a:r>
          </a:p>
          <a:p>
            <a:pPr>
              <a:buNone/>
            </a:pPr>
            <a:r>
              <a:rPr lang="ja-JP" altLang="en-US" sz="1600"/>
              <a:t>・</a:t>
            </a:r>
            <a:r>
              <a:rPr lang="en-US" altLang="ja-JP" sz="1600"/>
              <a:t>Separated colors to facilitate visual </a:t>
            </a:r>
          </a:p>
          <a:p>
            <a:pPr>
              <a:buNone/>
            </a:pPr>
            <a:r>
              <a:rPr lang="en-US" altLang="ja-JP" sz="1600"/>
              <a:t>distinction between correct and incorrect answers.</a:t>
            </a:r>
          </a:p>
          <a:p>
            <a:pPr>
              <a:buNone/>
            </a:pPr>
            <a:r>
              <a:rPr lang="ja-JP" altLang="en-US" sz="1600"/>
              <a:t>・</a:t>
            </a:r>
            <a:r>
              <a:rPr lang="en-US" altLang="ja-JP" sz="1600"/>
              <a:t>The excitement was heightened by </a:t>
            </a:r>
          </a:p>
          <a:p>
            <a:pPr>
              <a:buNone/>
            </a:pPr>
            <a:r>
              <a:rPr lang="en-US" altLang="ja-JP" sz="1600"/>
              <a:t>showing the results of correct </a:t>
            </a:r>
          </a:p>
          <a:p>
            <a:pPr>
              <a:buNone/>
            </a:pPr>
            <a:r>
              <a:rPr lang="en-US" altLang="ja-JP" sz="1600"/>
              <a:t>and incorrect answers in animation.</a:t>
            </a:r>
          </a:p>
          <a:p>
            <a:pPr>
              <a:buNone/>
            </a:pPr>
            <a:r>
              <a:rPr lang="ja-JP" altLang="en-US" sz="1600"/>
              <a:t>・</a:t>
            </a:r>
            <a:r>
              <a:rPr lang="en-US" altLang="ja-JP" sz="1600"/>
              <a:t>When you press to the next problem, </a:t>
            </a:r>
          </a:p>
          <a:p>
            <a:pPr>
              <a:buNone/>
            </a:pPr>
            <a:r>
              <a:rPr lang="en-US" altLang="ja-JP" sz="1600"/>
              <a:t>you can see it from the top </a:t>
            </a:r>
          </a:p>
          <a:p>
            <a:pPr>
              <a:buNone/>
            </a:pPr>
            <a:r>
              <a:rPr lang="en-US" altLang="ja-JP" sz="1600"/>
              <a:t>of the screen, reducing the user's stress.</a:t>
            </a:r>
          </a:p>
          <a:p>
            <a:endParaRPr kumimoji="1" lang="ja-JP" altLang="en-US"/>
          </a:p>
        </p:txBody>
      </p:sp>
      <p:pic>
        <p:nvPicPr>
          <p:cNvPr id="3" name="図 2" descr="テキスト&#10;&#10;低い精度で自動的に生成された説明">
            <a:extLst>
              <a:ext uri="{FF2B5EF4-FFF2-40B4-BE49-F238E27FC236}">
                <a16:creationId xmlns:a16="http://schemas.microsoft.com/office/drawing/2014/main" id="{9EF78E19-2F49-C15F-8AC8-C081954BF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9293" y="1108377"/>
            <a:ext cx="4452043" cy="5322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図 6" descr="テキスト&#10;&#10;中程度の精度で自動的に生成された説明">
            <a:extLst>
              <a:ext uri="{FF2B5EF4-FFF2-40B4-BE49-F238E27FC236}">
                <a16:creationId xmlns:a16="http://schemas.microsoft.com/office/drawing/2014/main" id="{1FBF0CC4-6E3D-B806-05EF-3E324B746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7940" y="1108377"/>
            <a:ext cx="1443695" cy="51087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402255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altLang="ja-JP" sz="3200" err="1">
                <a:solidFill>
                  <a:schemeClr val="bg1"/>
                </a:solidFill>
                <a:ea typeface="Rakuten Sans JP"/>
              </a:rPr>
              <a:t>FrontEnd</a:t>
            </a:r>
            <a:endParaRPr lang="en" altLang="ja-JP" sz="3200" err="1">
              <a:solidFill>
                <a:schemeClr val="bg1"/>
              </a:solidFill>
            </a:endParaRPr>
          </a:p>
        </p:txBody>
      </p:sp>
      <p:sp>
        <p:nvSpPr>
          <p:cNvPr id="5" name="正方形/長方形 4">
            <a:extLst>
              <a:ext uri="{FF2B5EF4-FFF2-40B4-BE49-F238E27FC236}">
                <a16:creationId xmlns:a16="http://schemas.microsoft.com/office/drawing/2014/main" id="{56C9C863-D199-D5DE-AD03-598B73E697BF}"/>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4" name="コンテンツ プレースホルダー 2">
            <a:extLst>
              <a:ext uri="{FF2B5EF4-FFF2-40B4-BE49-F238E27FC236}">
                <a16:creationId xmlns:a16="http://schemas.microsoft.com/office/drawing/2014/main" id="{63D6E7AA-20A2-C122-2A3D-2031AC10EFF2}"/>
              </a:ext>
            </a:extLst>
          </p:cNvPr>
          <p:cNvSpPr>
            <a:spLocks noGrp="1"/>
          </p:cNvSpPr>
          <p:nvPr>
            <p:ph sz="quarter" idx="10"/>
          </p:nvPr>
        </p:nvSpPr>
        <p:spPr>
          <a:xfrm>
            <a:off x="146050" y="1028700"/>
            <a:ext cx="11709400" cy="5286375"/>
          </a:xfrm>
        </p:spPr>
        <p:txBody>
          <a:bodyPr>
            <a:normAutofit/>
          </a:bodyPr>
          <a:lstStyle/>
          <a:p>
            <a:pPr>
              <a:buNone/>
            </a:pPr>
            <a:r>
              <a:rPr kumimoji="1" lang="en" altLang="ja-JP" sz="2400" b="1">
                <a:solidFill>
                  <a:srgbClr val="C00000"/>
                </a:solidFill>
              </a:rPr>
              <a:t>Frontend Features</a:t>
            </a:r>
            <a:r>
              <a:rPr kumimoji="1" lang="en" altLang="ja-JP" sz="1600" b="1">
                <a:solidFill>
                  <a:srgbClr val="C00000"/>
                </a:solidFill>
              </a:rPr>
              <a:t>(Score Screen)</a:t>
            </a:r>
            <a:endParaRPr lang="en-US" altLang="ja-JP" sz="1600"/>
          </a:p>
          <a:p>
            <a:r>
              <a:rPr lang="en-US" altLang="ja-JP" sz="1600" b="1">
                <a:solidFill>
                  <a:srgbClr val="C00000"/>
                </a:solidFill>
              </a:rPr>
              <a:t>Key</a:t>
            </a:r>
            <a:r>
              <a:rPr lang="ja-JP" altLang="en-US" sz="1600" b="1">
                <a:solidFill>
                  <a:srgbClr val="C00000"/>
                </a:solidFill>
              </a:rPr>
              <a:t> </a:t>
            </a:r>
            <a:r>
              <a:rPr lang="en-US" altLang="ja-JP" sz="1600" b="1">
                <a:solidFill>
                  <a:srgbClr val="C00000"/>
                </a:solidFill>
              </a:rPr>
              <a:t>Improvements</a:t>
            </a:r>
          </a:p>
          <a:p>
            <a:pPr>
              <a:buNone/>
            </a:pPr>
            <a:r>
              <a:rPr lang="ja-JP" altLang="en-US" sz="1600"/>
              <a:t>・</a:t>
            </a:r>
            <a:r>
              <a:rPr lang="en-US" altLang="ja-JP" sz="1600"/>
              <a:t>Animation was added with </a:t>
            </a:r>
          </a:p>
          <a:p>
            <a:pPr>
              <a:buNone/>
            </a:pPr>
            <a:r>
              <a:rPr lang="en-US" altLang="ja-JP" sz="1600"/>
              <a:t>a large time difference to </a:t>
            </a:r>
          </a:p>
          <a:p>
            <a:pPr>
              <a:buNone/>
            </a:pPr>
            <a:r>
              <a:rPr lang="en-US" altLang="ja-JP" sz="1600"/>
              <a:t>display the score, creating </a:t>
            </a:r>
          </a:p>
          <a:p>
            <a:pPr>
              <a:buNone/>
            </a:pPr>
            <a:r>
              <a:rPr lang="en-US" altLang="ja-JP" sz="1600"/>
              <a:t>a sense of tension.</a:t>
            </a:r>
            <a:endParaRPr lang="en-US" altLang="ja-JP" sz="1600" b="1">
              <a:solidFill>
                <a:srgbClr val="C00000"/>
              </a:solidFill>
            </a:endParaRPr>
          </a:p>
          <a:p>
            <a:pPr>
              <a:buNone/>
            </a:pPr>
            <a:r>
              <a:rPr lang="ja-JP" altLang="en-US" sz="1600"/>
              <a:t>・</a:t>
            </a:r>
            <a:r>
              <a:rPr lang="en-US" altLang="ja-JP" sz="1600"/>
              <a:t>A list of solved problems was </a:t>
            </a:r>
          </a:p>
          <a:p>
            <a:pPr>
              <a:buNone/>
            </a:pPr>
            <a:r>
              <a:rPr lang="en-US" altLang="ja-JP" sz="1600"/>
              <a:t>displayed so that it could be </a:t>
            </a:r>
          </a:p>
          <a:p>
            <a:pPr>
              <a:buNone/>
            </a:pPr>
            <a:r>
              <a:rPr lang="en-US" altLang="ja-JP" sz="1600"/>
              <a:t>reviewed.</a:t>
            </a:r>
          </a:p>
          <a:p>
            <a:pPr>
              <a:buNone/>
            </a:pPr>
            <a:r>
              <a:rPr lang="ja-JP" altLang="en-US" sz="1600"/>
              <a:t>・</a:t>
            </a:r>
            <a:r>
              <a:rPr lang="en-US" altLang="ja-JP" sz="1600"/>
              <a:t>Correct and incorrect answers </a:t>
            </a:r>
          </a:p>
          <a:p>
            <a:pPr>
              <a:buNone/>
            </a:pPr>
            <a:r>
              <a:rPr lang="en-US" altLang="ja-JP" sz="1600"/>
              <a:t>are color-coded to make it easier </a:t>
            </a:r>
          </a:p>
          <a:p>
            <a:pPr>
              <a:buNone/>
            </a:pPr>
            <a:r>
              <a:rPr lang="en-US" altLang="ja-JP" sz="1600"/>
              <a:t>to understand.</a:t>
            </a:r>
            <a:endParaRPr lang="en-US" altLang="ja-JP" sz="1600" b="1">
              <a:solidFill>
                <a:srgbClr val="C00000"/>
              </a:solidFill>
            </a:endParaRPr>
          </a:p>
          <a:p>
            <a:pPr>
              <a:buNone/>
            </a:pPr>
            <a:endParaRPr lang="en-US" altLang="ja-JP" sz="1600"/>
          </a:p>
          <a:p>
            <a:pPr>
              <a:buNone/>
            </a:pPr>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B8C2E065-8B7F-3F67-8A47-73A14B46E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957" y="1845186"/>
            <a:ext cx="5463927" cy="3984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descr="テーブル, カレンダー&#10;&#10;自動的に生成された説明">
            <a:extLst>
              <a:ext uri="{FF2B5EF4-FFF2-40B4-BE49-F238E27FC236}">
                <a16:creationId xmlns:a16="http://schemas.microsoft.com/office/drawing/2014/main" id="{E6BF6694-4FAC-B787-A2CD-97996962D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306" y="1053646"/>
            <a:ext cx="2156665" cy="5261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8818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sz="3200">
                <a:solidFill>
                  <a:schemeClr val="bg1"/>
                </a:solidFill>
                <a:ea typeface="Rakuten Sans JP"/>
              </a:rPr>
              <a:t>Cooperation with Rakuten Services</a:t>
            </a:r>
          </a:p>
        </p:txBody>
      </p:sp>
      <p:sp>
        <p:nvSpPr>
          <p:cNvPr id="3" name="コンテンツ プレースホルダー 2">
            <a:extLst>
              <a:ext uri="{FF2B5EF4-FFF2-40B4-BE49-F238E27FC236}">
                <a16:creationId xmlns:a16="http://schemas.microsoft.com/office/drawing/2014/main" id="{0BF74718-4AC9-1E81-ECCE-2425417B62CD}"/>
              </a:ext>
            </a:extLst>
          </p:cNvPr>
          <p:cNvSpPr>
            <a:spLocks noGrp="1"/>
          </p:cNvSpPr>
          <p:nvPr>
            <p:ph sz="quarter" idx="10"/>
          </p:nvPr>
        </p:nvSpPr>
        <p:spPr>
          <a:xfrm>
            <a:off x="146649" y="1028858"/>
            <a:ext cx="11708316" cy="5285677"/>
          </a:xfrm>
        </p:spPr>
        <p:txBody>
          <a:bodyPr lIns="91440" tIns="45720" rIns="91440" bIns="45720" anchor="t"/>
          <a:lstStyle/>
          <a:p>
            <a:r>
              <a:rPr lang="en" sz="2400" b="1">
                <a:solidFill>
                  <a:srgbClr val="C00000"/>
                </a:solidFill>
                <a:ea typeface="Rakuten Sans JP"/>
              </a:rPr>
              <a:t>Goal of using Rakuten's API services</a:t>
            </a:r>
            <a:endParaRPr lang="zh-CN" altLang="en-US" b="1">
              <a:solidFill>
                <a:schemeClr val="tx1"/>
              </a:solidFill>
              <a:ea typeface="Rakuten Sans JP"/>
            </a:endParaRPr>
          </a:p>
          <a:p>
            <a:pPr marL="342900" indent="-342900">
              <a:buFont typeface="Arial"/>
              <a:buChar char="•"/>
            </a:pPr>
            <a:r>
              <a:rPr lang="en" sz="2000">
                <a:solidFill>
                  <a:schemeClr val="tx1"/>
                </a:solidFill>
                <a:ea typeface="Rakuten Sans JP"/>
              </a:rPr>
              <a:t>Enable users to purchase related disaster relief supplies</a:t>
            </a:r>
            <a:endParaRPr lang="zh-CN">
              <a:solidFill>
                <a:schemeClr val="tx1"/>
              </a:solidFill>
            </a:endParaRPr>
          </a:p>
          <a:p>
            <a:pPr marL="702310" lvl="1" indent="-342900">
              <a:buFont typeface="Courier New"/>
              <a:buChar char="o"/>
            </a:pPr>
            <a:r>
              <a:rPr lang="en" sz="1950">
                <a:solidFill>
                  <a:schemeClr val="tx1"/>
                </a:solidFill>
                <a:ea typeface="Rakuten Sans JP"/>
              </a:rPr>
              <a:t>Rakuten Market</a:t>
            </a:r>
          </a:p>
          <a:p>
            <a:pPr marL="342900" indent="-342900">
              <a:buFont typeface="Arial"/>
              <a:buChar char="•"/>
            </a:pPr>
            <a:r>
              <a:rPr lang="en" sz="2000">
                <a:solidFill>
                  <a:schemeClr val="tx1"/>
                </a:solidFill>
                <a:ea typeface="Rakuten Sans JP"/>
              </a:rPr>
              <a:t>Provide recommendations to improve the flavor of disaster-proof food</a:t>
            </a:r>
          </a:p>
          <a:p>
            <a:pPr marL="702310" lvl="1" indent="-342900">
              <a:buFont typeface="Courier New"/>
              <a:buChar char="o"/>
            </a:pPr>
            <a:r>
              <a:rPr lang="en" sz="1950">
                <a:solidFill>
                  <a:schemeClr val="tx1"/>
                </a:solidFill>
                <a:ea typeface="Rakuten Sans JP"/>
              </a:rPr>
              <a:t>Rakuten Recipe</a:t>
            </a:r>
          </a:p>
          <a:p>
            <a:endParaRPr lang="en" sz="2400" b="1">
              <a:solidFill>
                <a:srgbClr val="C00000"/>
              </a:solidFill>
              <a:ea typeface="Rakuten Sans JP"/>
            </a:endParaRPr>
          </a:p>
          <a:p>
            <a:r>
              <a:rPr lang="en" sz="2400" b="1">
                <a:solidFill>
                  <a:srgbClr val="C00000"/>
                </a:solidFill>
                <a:ea typeface="Rakuten Sans JP"/>
              </a:rPr>
              <a:t>Core Functions and Main Processes</a:t>
            </a:r>
            <a:endParaRPr lang="en" sz="2400" b="1">
              <a:solidFill>
                <a:srgbClr val="C00000"/>
              </a:solidFill>
            </a:endParaRPr>
          </a:p>
          <a:p>
            <a:pPr marL="342900" indent="-342900">
              <a:buFont typeface="Arial"/>
              <a:buChar char="•"/>
            </a:pPr>
            <a:r>
              <a:rPr lang="en" sz="2000">
                <a:solidFill>
                  <a:schemeClr val="tx1"/>
                </a:solidFill>
                <a:ea typeface="Rakuten Sans JP"/>
              </a:rPr>
              <a:t>Use the keyword corresponding to the quiz question as a parameter</a:t>
            </a:r>
          </a:p>
          <a:p>
            <a:pPr marL="342900" indent="-342900">
              <a:buFont typeface="Arial"/>
              <a:buChar char="•"/>
            </a:pPr>
            <a:r>
              <a:rPr lang="en" sz="2000">
                <a:solidFill>
                  <a:schemeClr val="tx1"/>
                </a:solidFill>
                <a:ea typeface="Rakuten Sans JP"/>
              </a:rPr>
              <a:t>Invoke </a:t>
            </a:r>
            <a:r>
              <a:rPr lang="en" sz="2000" b="1">
                <a:solidFill>
                  <a:srgbClr val="BF0000"/>
                </a:solidFill>
                <a:ea typeface="Rakuten Sans JP"/>
              </a:rPr>
              <a:t>Rakuten's API</a:t>
            </a:r>
            <a:r>
              <a:rPr lang="en" sz="2000">
                <a:solidFill>
                  <a:schemeClr val="tx1"/>
                </a:solidFill>
                <a:ea typeface="Rakuten Sans JP"/>
              </a:rPr>
              <a:t> for information on related products and recipes</a:t>
            </a:r>
            <a:endParaRPr lang="en">
              <a:solidFill>
                <a:schemeClr val="tx1"/>
              </a:solidFill>
            </a:endParaRPr>
          </a:p>
          <a:p>
            <a:pPr marL="342900" indent="-342900">
              <a:buFont typeface="Arial"/>
              <a:buChar char="•"/>
            </a:pPr>
            <a:r>
              <a:rPr lang="en" sz="2000">
                <a:solidFill>
                  <a:schemeClr val="tx1"/>
                </a:solidFill>
                <a:ea typeface="Rakuten Sans JP"/>
              </a:rPr>
              <a:t>Process and display the information to the user</a:t>
            </a:r>
            <a:endParaRPr lang="en" sz="2000">
              <a:solidFill>
                <a:schemeClr val="tx1"/>
              </a:solidFill>
            </a:endParaRPr>
          </a:p>
          <a:p>
            <a:endParaRPr lang="en" sz="2400" b="1">
              <a:solidFill>
                <a:srgbClr val="C00000"/>
              </a:solidFill>
              <a:ea typeface="Rakuten Sans JP"/>
            </a:endParaRPr>
          </a:p>
        </p:txBody>
      </p:sp>
      <p:sp>
        <p:nvSpPr>
          <p:cNvPr id="5" name="正方形/長方形 4">
            <a:extLst>
              <a:ext uri="{FF2B5EF4-FFF2-40B4-BE49-F238E27FC236}">
                <a16:creationId xmlns:a16="http://schemas.microsoft.com/office/drawing/2014/main" id="{463BA278-8109-D61A-E67F-B643C959390D}"/>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Tree>
    <p:extLst>
      <p:ext uri="{BB962C8B-B14F-4D97-AF65-F5344CB8AC3E}">
        <p14:creationId xmlns:p14="http://schemas.microsoft.com/office/powerpoint/2010/main" val="282479864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sz="3200">
                <a:solidFill>
                  <a:schemeClr val="bg1"/>
                </a:solidFill>
                <a:ea typeface="Rakuten Sans JP"/>
              </a:rPr>
              <a:t>Issues and Solutions</a:t>
            </a:r>
            <a:endParaRPr lang="zh-CN" altLang="en-US">
              <a:solidFill>
                <a:schemeClr val="bg1"/>
              </a:solidFill>
            </a:endParaRPr>
          </a:p>
        </p:txBody>
      </p:sp>
      <p:sp>
        <p:nvSpPr>
          <p:cNvPr id="5" name="正方形/長方形 4">
            <a:extLst>
              <a:ext uri="{FF2B5EF4-FFF2-40B4-BE49-F238E27FC236}">
                <a16:creationId xmlns:a16="http://schemas.microsoft.com/office/drawing/2014/main" id="{463BA278-8109-D61A-E67F-B643C959390D}"/>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7" name="图片 6" descr="文本&#10;&#10;已自动生成说明">
            <a:extLst>
              <a:ext uri="{FF2B5EF4-FFF2-40B4-BE49-F238E27FC236}">
                <a16:creationId xmlns:a16="http://schemas.microsoft.com/office/drawing/2014/main" id="{9A622F02-6116-E106-0A54-B42440247295}"/>
              </a:ext>
            </a:extLst>
          </p:cNvPr>
          <p:cNvPicPr>
            <a:picLocks noChangeAspect="1"/>
          </p:cNvPicPr>
          <p:nvPr/>
        </p:nvPicPr>
        <p:blipFill>
          <a:blip r:embed="rId3"/>
          <a:stretch>
            <a:fillRect/>
          </a:stretch>
        </p:blipFill>
        <p:spPr>
          <a:xfrm>
            <a:off x="4279066" y="2589964"/>
            <a:ext cx="5855918" cy="1686926"/>
          </a:xfrm>
          <a:prstGeom prst="rect">
            <a:avLst/>
          </a:prstGeom>
        </p:spPr>
      </p:pic>
      <p:pic>
        <p:nvPicPr>
          <p:cNvPr id="4" name="图片 3" descr="文本, 信件&#10;&#10;已自动生成说明">
            <a:extLst>
              <a:ext uri="{FF2B5EF4-FFF2-40B4-BE49-F238E27FC236}">
                <a16:creationId xmlns:a16="http://schemas.microsoft.com/office/drawing/2014/main" id="{88E590F2-EF07-6E0A-E20A-C7B368785C75}"/>
              </a:ext>
            </a:extLst>
          </p:cNvPr>
          <p:cNvPicPr>
            <a:picLocks noChangeAspect="1"/>
          </p:cNvPicPr>
          <p:nvPr/>
        </p:nvPicPr>
        <p:blipFill>
          <a:blip r:embed="rId4"/>
          <a:stretch>
            <a:fillRect/>
          </a:stretch>
        </p:blipFill>
        <p:spPr>
          <a:xfrm>
            <a:off x="4280110" y="4559031"/>
            <a:ext cx="4789379" cy="1760821"/>
          </a:xfrm>
          <a:prstGeom prst="rect">
            <a:avLst/>
          </a:prstGeom>
        </p:spPr>
      </p:pic>
      <p:sp>
        <p:nvSpPr>
          <p:cNvPr id="11" name="コンテンツ プレースホルダー 2">
            <a:extLst>
              <a:ext uri="{FF2B5EF4-FFF2-40B4-BE49-F238E27FC236}">
                <a16:creationId xmlns:a16="http://schemas.microsoft.com/office/drawing/2014/main" id="{FBD4667A-B756-41FD-005D-A27F4A60CCB8}"/>
              </a:ext>
            </a:extLst>
          </p:cNvPr>
          <p:cNvSpPr>
            <a:spLocks noGrp="1"/>
          </p:cNvSpPr>
          <p:nvPr>
            <p:ph sz="quarter" idx="10"/>
          </p:nvPr>
        </p:nvSpPr>
        <p:spPr>
          <a:xfrm>
            <a:off x="146649" y="1028858"/>
            <a:ext cx="11708316" cy="5285677"/>
          </a:xfrm>
        </p:spPr>
        <p:txBody>
          <a:bodyPr lIns="91440" tIns="45720" rIns="91440" bIns="45720" anchor="t"/>
          <a:lstStyle/>
          <a:p>
            <a:r>
              <a:rPr lang="en" sz="2400" b="1">
                <a:solidFill>
                  <a:srgbClr val="C00000"/>
                </a:solidFill>
                <a:latin typeface="Arial"/>
                <a:ea typeface="Rakuten Sans JP"/>
                <a:cs typeface="Arial"/>
              </a:rPr>
              <a:t>Limited API functionality for recipes </a:t>
            </a:r>
            <a:endParaRPr lang="en" altLang="zh-CN">
              <a:solidFill>
                <a:srgbClr val="C00000"/>
              </a:solidFill>
            </a:endParaRPr>
          </a:p>
          <a:p>
            <a:pPr marL="342900" indent="-342900">
              <a:buFont typeface="Arial"/>
              <a:buChar char="•"/>
            </a:pPr>
            <a:r>
              <a:rPr lang="en" sz="2000">
                <a:latin typeface="Arial"/>
                <a:ea typeface="Rakuten Sans JP"/>
                <a:cs typeface="Arial"/>
              </a:rPr>
              <a:t>Obtain all category information with the API </a:t>
            </a:r>
            <a:endParaRPr lang="en" altLang="zh-CN" sz="2000">
              <a:latin typeface="Arial"/>
              <a:ea typeface="Rakuten Sans JP"/>
              <a:cs typeface="Arial"/>
            </a:endParaRPr>
          </a:p>
          <a:p>
            <a:pPr marL="342900" indent="-342900">
              <a:buFont typeface="Arial"/>
              <a:buChar char="•"/>
            </a:pPr>
            <a:r>
              <a:rPr lang="en" sz="2000">
                <a:latin typeface="Arial"/>
                <a:ea typeface="Rakuten Sans JP"/>
                <a:cs typeface="Arial"/>
              </a:rPr>
              <a:t>Match the quiz keywords with the appropriate recipe categories </a:t>
            </a:r>
            <a:endParaRPr lang="en" altLang="zh-CN">
              <a:latin typeface="Arial"/>
              <a:cs typeface="Arial"/>
            </a:endParaRPr>
          </a:p>
          <a:p>
            <a:endParaRPr lang="en" sz="2400" b="1">
              <a:solidFill>
                <a:srgbClr val="C00000"/>
              </a:solidFill>
              <a:latin typeface="Arial"/>
              <a:cs typeface="Arial"/>
            </a:endParaRPr>
          </a:p>
          <a:p>
            <a:r>
              <a:rPr lang="en" sz="2400" b="1">
                <a:solidFill>
                  <a:srgbClr val="C00000"/>
                </a:solidFill>
                <a:latin typeface="Arial"/>
                <a:ea typeface="Rakuten Sans JP"/>
                <a:cs typeface="Arial"/>
              </a:rPr>
              <a:t>Form of information </a:t>
            </a:r>
            <a:endParaRPr lang="en">
              <a:solidFill>
                <a:srgbClr val="C00000"/>
              </a:solidFill>
            </a:endParaRPr>
          </a:p>
          <a:p>
            <a:pPr marL="342900" indent="-342900">
              <a:buFont typeface="Arial"/>
              <a:buChar char="•"/>
            </a:pPr>
            <a:r>
              <a:rPr lang="en" sz="2000">
                <a:solidFill>
                  <a:schemeClr val="tx1"/>
                </a:solidFill>
                <a:latin typeface="Arial"/>
                <a:ea typeface="Rakuten Sans JP"/>
                <a:cs typeface="Arial"/>
              </a:rPr>
              <a:t>Product list </a:t>
            </a:r>
            <a:endParaRPr lang="en" sz="2000">
              <a:solidFill>
                <a:schemeClr val="tx1"/>
              </a:solidFill>
              <a:latin typeface="Arial"/>
              <a:cs typeface="Arial"/>
            </a:endParaRPr>
          </a:p>
          <a:p>
            <a:pPr marL="342900" indent="-342900">
              <a:buFont typeface="Arial"/>
              <a:buChar char="•"/>
            </a:pPr>
            <a:r>
              <a:rPr lang="en" sz="2000">
                <a:solidFill>
                  <a:schemeClr val="tx1"/>
                </a:solidFill>
                <a:latin typeface="Arial"/>
                <a:ea typeface="Rakuten Sans JP"/>
                <a:cs typeface="Arial"/>
              </a:rPr>
              <a:t>Recipe card </a:t>
            </a:r>
          </a:p>
          <a:p>
            <a:endParaRPr lang="en">
              <a:latin typeface="Arial"/>
              <a:cs typeface="Arial"/>
            </a:endParaRPr>
          </a:p>
          <a:p>
            <a:endParaRPr lang="en"/>
          </a:p>
        </p:txBody>
      </p:sp>
    </p:spTree>
    <p:extLst>
      <p:ext uri="{BB962C8B-B14F-4D97-AF65-F5344CB8AC3E}">
        <p14:creationId xmlns:p14="http://schemas.microsoft.com/office/powerpoint/2010/main" val="176859974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sz="3200">
                <a:solidFill>
                  <a:schemeClr val="bg1"/>
                </a:solidFill>
                <a:ea typeface="Rakuten Sans JP"/>
              </a:rPr>
              <a:t>Server &amp; </a:t>
            </a:r>
            <a:r>
              <a:rPr lang="en" sz="3200" err="1">
                <a:solidFill>
                  <a:schemeClr val="bg1"/>
                </a:solidFill>
                <a:ea typeface="Rakuten Sans JP"/>
              </a:rPr>
              <a:t>BackEnd</a:t>
            </a:r>
            <a:endParaRPr lang="ja-JP" err="1">
              <a:solidFill>
                <a:schemeClr val="bg1"/>
              </a:solidFill>
            </a:endParaRPr>
          </a:p>
        </p:txBody>
      </p:sp>
      <p:sp>
        <p:nvSpPr>
          <p:cNvPr id="3" name="コンテンツ プレースホルダー 2">
            <a:extLst>
              <a:ext uri="{FF2B5EF4-FFF2-40B4-BE49-F238E27FC236}">
                <a16:creationId xmlns:a16="http://schemas.microsoft.com/office/drawing/2014/main" id="{0BF74718-4AC9-1E81-ECCE-2425417B62CD}"/>
              </a:ext>
            </a:extLst>
          </p:cNvPr>
          <p:cNvSpPr>
            <a:spLocks noGrp="1"/>
          </p:cNvSpPr>
          <p:nvPr>
            <p:ph sz="quarter" idx="10"/>
          </p:nvPr>
        </p:nvSpPr>
        <p:spPr>
          <a:xfrm>
            <a:off x="146649" y="1028858"/>
            <a:ext cx="11708316" cy="5285677"/>
          </a:xfrm>
        </p:spPr>
        <p:txBody>
          <a:bodyPr lIns="91440" tIns="45720" rIns="91440" bIns="45720" anchor="t"/>
          <a:lstStyle/>
          <a:p>
            <a:r>
              <a:rPr lang="en" sz="2400" b="1">
                <a:solidFill>
                  <a:srgbClr val="BF0000"/>
                </a:solidFill>
                <a:ea typeface="Rakuten Sans JP"/>
              </a:rPr>
              <a:t>Technologies Used</a:t>
            </a:r>
            <a:r>
              <a:rPr lang="en" sz="2000">
                <a:ea typeface="Rakuten Sans JP"/>
              </a:rPr>
              <a:t> </a:t>
            </a:r>
            <a:endParaRPr lang="ja-JP" altLang="en-US" sz="2000"/>
          </a:p>
          <a:p>
            <a:r>
              <a:rPr lang="en" sz="2000" b="1">
                <a:ea typeface="Rakuten Sans JP"/>
              </a:rPr>
              <a:t>MySQL</a:t>
            </a:r>
            <a:r>
              <a:rPr lang="en" sz="2000">
                <a:ea typeface="Rakuten Sans JP"/>
              </a:rPr>
              <a:t>: Managing quiz data efficiently</a:t>
            </a:r>
            <a:r>
              <a:rPr kumimoji="1" lang="en" sz="2000">
                <a:ea typeface="Rakuten Sans JP"/>
              </a:rPr>
              <a:t>. </a:t>
            </a:r>
            <a:endParaRPr lang="en" sz="2000">
              <a:ea typeface="Rakuten Sans JP"/>
            </a:endParaRPr>
          </a:p>
          <a:p>
            <a:pPr defTabSz="308367">
              <a:defRPr/>
            </a:pPr>
            <a:r>
              <a:rPr lang="en" sz="2000" b="1">
                <a:ea typeface="Rakuten Sans JP"/>
              </a:rPr>
              <a:t>Node</a:t>
            </a:r>
            <a:r>
              <a:rPr kumimoji="1" lang="en" sz="2000" b="1" i="0" u="none" strike="noStrike" kern="0" cap="none" spc="0" normalizeH="0" baseline="0" noProof="0">
                <a:ln>
                  <a:noFill/>
                </a:ln>
                <a:effectLst/>
                <a:uLnTx/>
                <a:uFillTx/>
                <a:ea typeface="Rakuten Sans JP"/>
                <a:sym typeface="メイリオ"/>
              </a:rPr>
              <a:t>.</a:t>
            </a:r>
            <a:r>
              <a:rPr lang="en" sz="2000" b="1">
                <a:ea typeface="Rakuten Sans JP"/>
              </a:rPr>
              <a:t>js</a:t>
            </a:r>
            <a:r>
              <a:rPr lang="en" sz="2000">
                <a:ea typeface="Rakuten Sans JP"/>
              </a:rPr>
              <a:t>: Reading, shaping</a:t>
            </a:r>
            <a:r>
              <a:rPr kumimoji="1" lang="en" sz="2000" b="0" i="0" u="none" strike="noStrike" kern="0" cap="none" spc="0" normalizeH="0" baseline="0" noProof="0">
                <a:ln>
                  <a:noFill/>
                </a:ln>
                <a:effectLst/>
                <a:uLnTx/>
                <a:uFillTx/>
                <a:ea typeface="Rakuten Sans JP"/>
                <a:sym typeface="メイリオ"/>
              </a:rPr>
              <a:t>, and </a:t>
            </a:r>
            <a:r>
              <a:rPr lang="en" sz="2000">
                <a:ea typeface="Rakuten Sans JP"/>
              </a:rPr>
              <a:t>passing data from </a:t>
            </a:r>
            <a:r>
              <a:rPr kumimoji="1" lang="en" sz="2000" b="0" i="0" u="none" strike="noStrike" kern="0" cap="none" spc="0" normalizeH="0" baseline="0" noProof="0">
                <a:ln>
                  <a:noFill/>
                </a:ln>
                <a:effectLst/>
                <a:uLnTx/>
                <a:uFillTx/>
                <a:ea typeface="Rakuten Sans JP"/>
                <a:sym typeface="メイリオ"/>
              </a:rPr>
              <a:t>the </a:t>
            </a:r>
            <a:r>
              <a:rPr lang="en" sz="2000">
                <a:ea typeface="Rakuten Sans JP"/>
              </a:rPr>
              <a:t>server</a:t>
            </a:r>
            <a:r>
              <a:rPr kumimoji="1" lang="en" sz="2000" b="0" i="0" strike="noStrike" cap="none" spc="0" normalizeH="0" baseline="0" noProof="0">
                <a:ln>
                  <a:noFill/>
                </a:ln>
                <a:effectLst/>
                <a:uLnTx/>
                <a:uFillTx/>
                <a:ea typeface="Rakuten Sans JP"/>
                <a:cs typeface="Times New Roman (本文のフォント - コンプレ"/>
                <a:sym typeface="メイリオ"/>
              </a:rPr>
              <a:t>.</a:t>
            </a:r>
            <a:r>
              <a:rPr lang="en" sz="2000">
                <a:ea typeface="Rakuten Sans JP"/>
                <a:cs typeface="Times New Roman (本文のフォント - コンプレ"/>
              </a:rPr>
              <a:t> </a:t>
            </a:r>
            <a:endParaRPr lang="en-US" sz="2000"/>
          </a:p>
          <a:p>
            <a:pPr defTabSz="308367">
              <a:defRPr/>
            </a:pPr>
            <a:endParaRPr lang="en-US" sz="2000"/>
          </a:p>
          <a:p>
            <a:pPr defTabSz="308367">
              <a:defRPr/>
            </a:pPr>
            <a:endParaRPr lang="en-US" sz="2000">
              <a:solidFill>
                <a:schemeClr val="tx1"/>
              </a:solidFill>
              <a:ea typeface="Rakuten Sans JP"/>
              <a:cs typeface="Times New Roman (本文のフォント - コンプレ"/>
            </a:endParaRPr>
          </a:p>
          <a:p>
            <a:pPr defTabSz="308367">
              <a:defRPr/>
            </a:pPr>
            <a:r>
              <a:rPr lang="en" sz="2400" b="1">
                <a:solidFill>
                  <a:srgbClr val="BF0000"/>
                </a:solidFill>
                <a:ea typeface="Rakuten Sans JP"/>
                <a:cs typeface="Times New Roman (本文のフォント - コンプレ"/>
              </a:rPr>
              <a:t>Why These Technologies for Our Project?</a:t>
            </a:r>
            <a:r>
              <a:rPr lang="en" sz="2000">
                <a:ea typeface="Rakuten Sans JP"/>
                <a:cs typeface="Times New Roman (本文のフォント - コンプレ"/>
              </a:rPr>
              <a:t> </a:t>
            </a:r>
            <a:endParaRPr lang="en-US" sz="2000"/>
          </a:p>
          <a:p>
            <a:pPr defTabSz="308367">
              <a:defRPr/>
            </a:pPr>
            <a:r>
              <a:rPr lang="en" sz="2000" b="1">
                <a:ea typeface="Rakuten Sans JP"/>
              </a:rPr>
              <a:t>MySQL</a:t>
            </a:r>
            <a:r>
              <a:rPr lang="en" sz="2000">
                <a:ea typeface="Rakuten Sans JP"/>
              </a:rPr>
              <a:t> </a:t>
            </a:r>
            <a:r>
              <a:rPr kumimoji="1" lang="en" sz="2000" b="0" i="0" u="none" strike="noStrike" kern="0" cap="none" spc="0" normalizeH="0" baseline="0" noProof="0">
                <a:ln>
                  <a:noFill/>
                </a:ln>
                <a:effectLst/>
                <a:uLnTx/>
                <a:uFillTx/>
                <a:ea typeface="Rakuten Sans JP"/>
                <a:sym typeface="メイリオ"/>
              </a:rPr>
              <a:t>is </a:t>
            </a:r>
            <a:r>
              <a:rPr lang="en" sz="2000">
                <a:ea typeface="Rakuten Sans JP"/>
              </a:rPr>
              <a:t>essential for handling </a:t>
            </a:r>
            <a:r>
              <a:rPr lang="en" sz="2000" b="1">
                <a:ea typeface="Rakuten Sans JP"/>
              </a:rPr>
              <a:t>large-scale quiz data</a:t>
            </a:r>
            <a:r>
              <a:rPr lang="en" sz="2000">
                <a:ea typeface="Rakuten Sans JP"/>
              </a:rPr>
              <a:t> for future use</a:t>
            </a:r>
            <a:r>
              <a:rPr kumimoji="1" lang="en" sz="2000" b="0" i="0" u="none" strike="noStrike" kern="0" cap="none" spc="0" normalizeH="0" baseline="0" noProof="0">
                <a:ln>
                  <a:noFill/>
                </a:ln>
                <a:effectLst/>
                <a:uLnTx/>
                <a:uFillTx/>
                <a:ea typeface="Rakuten Sans JP"/>
                <a:sym typeface="メイリオ"/>
              </a:rPr>
              <a:t>.</a:t>
            </a:r>
            <a:r>
              <a:rPr lang="en" sz="2000">
                <a:ea typeface="Rakuten Sans JP"/>
              </a:rPr>
              <a:t> </a:t>
            </a:r>
            <a:endParaRPr lang="en" sz="2000"/>
          </a:p>
          <a:p>
            <a:pPr defTabSz="308367">
              <a:defRPr/>
            </a:pPr>
            <a:r>
              <a:rPr lang="en" altLang="ja-JP" sz="2000" b="1">
                <a:ea typeface="Rakuten Sans JP"/>
                <a:cs typeface="Times New Roman (本文のフォント - コンプレ"/>
              </a:rPr>
              <a:t>Node</a:t>
            </a:r>
            <a:r>
              <a:rPr lang="en" sz="2000" b="1">
                <a:ea typeface="Rakuten Sans JP"/>
                <a:cs typeface="Times New Roman (本文のフォント - コンプレ"/>
              </a:rPr>
              <a:t>.js</a:t>
            </a:r>
            <a:r>
              <a:rPr lang="en" sz="2000">
                <a:ea typeface="Rakuten Sans JP"/>
                <a:cs typeface="Times New Roman (本文のフォント - コンプレ"/>
              </a:rPr>
              <a:t> is crucial for shaping </a:t>
            </a:r>
            <a:r>
              <a:rPr lang="en" sz="2000" b="1">
                <a:ea typeface="Rakuten Sans JP"/>
                <a:cs typeface="Times New Roman (本文のフォント - コンプレ"/>
              </a:rPr>
              <a:t>data format</a:t>
            </a:r>
            <a:r>
              <a:rPr lang="en" sz="2000">
                <a:ea typeface="Rakuten Sans JP"/>
                <a:cs typeface="Times New Roman (本文のフォント - コンプレ"/>
              </a:rPr>
              <a:t> and efficiently </a:t>
            </a:r>
            <a:r>
              <a:rPr lang="en" sz="2000" b="1">
                <a:solidFill>
                  <a:schemeClr val="tx1"/>
                </a:solidFill>
                <a:ea typeface="Rakuten Sans JP"/>
                <a:cs typeface="Times New Roman (本文のフォント - コンプレ"/>
              </a:rPr>
              <a:t>passing data </a:t>
            </a:r>
            <a:r>
              <a:rPr lang="en" sz="2000">
                <a:ea typeface="Rakuten Sans JP"/>
                <a:cs typeface="Times New Roman (本文のフォント - コンプレ"/>
              </a:rPr>
              <a:t>from the server to front-end</a:t>
            </a:r>
            <a:r>
              <a:rPr kumimoji="1" lang="en" sz="2000" b="0" i="0" strike="noStrike" cap="none" spc="0" normalizeH="0" baseline="0" noProof="0">
                <a:ln>
                  <a:noFill/>
                </a:ln>
                <a:effectLst/>
                <a:uLnTx/>
                <a:uFillTx/>
                <a:ea typeface="Rakuten Sans JP"/>
                <a:cs typeface="Times New Roman (本文のフォント - コンプレ"/>
                <a:sym typeface="メイリオ"/>
              </a:rPr>
              <a:t>.</a:t>
            </a:r>
            <a:endParaRPr lang="en" altLang="ja-JP" sz="2000">
              <a:ea typeface="Rakuten Sans JP"/>
            </a:endParaRPr>
          </a:p>
          <a:p>
            <a:endParaRPr kumimoji="1" lang="ja-JP" altLang="en-US"/>
          </a:p>
        </p:txBody>
      </p:sp>
      <p:sp>
        <p:nvSpPr>
          <p:cNvPr id="5" name="正方形/長方形 4">
            <a:extLst>
              <a:ext uri="{FF2B5EF4-FFF2-40B4-BE49-F238E27FC236}">
                <a16:creationId xmlns:a16="http://schemas.microsoft.com/office/drawing/2014/main" id="{ECB36F3E-149E-DB84-54D4-3076CB69C796}"/>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6" name="図 5" descr="テキスト が含まれている画像&#10;&#10;説明は自動で生成されたものです">
            <a:extLst>
              <a:ext uri="{FF2B5EF4-FFF2-40B4-BE49-F238E27FC236}">
                <a16:creationId xmlns:a16="http://schemas.microsoft.com/office/drawing/2014/main" id="{F40CA29F-58DF-51CE-8089-570D840E8460}"/>
              </a:ext>
            </a:extLst>
          </p:cNvPr>
          <p:cNvPicPr>
            <a:picLocks noChangeAspect="1"/>
          </p:cNvPicPr>
          <p:nvPr/>
        </p:nvPicPr>
        <p:blipFill>
          <a:blip r:embed="rId3"/>
          <a:stretch>
            <a:fillRect/>
          </a:stretch>
        </p:blipFill>
        <p:spPr>
          <a:xfrm>
            <a:off x="9719188" y="1362844"/>
            <a:ext cx="1676400" cy="1133475"/>
          </a:xfrm>
          <a:prstGeom prst="rect">
            <a:avLst/>
          </a:prstGeom>
        </p:spPr>
      </p:pic>
      <p:pic>
        <p:nvPicPr>
          <p:cNvPr id="8" name="グラフィックス 7">
            <a:extLst>
              <a:ext uri="{FF2B5EF4-FFF2-40B4-BE49-F238E27FC236}">
                <a16:creationId xmlns:a16="http://schemas.microsoft.com/office/drawing/2014/main" id="{45BBDAC6-3811-1520-514E-237DCA4992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5799" y="2814484"/>
            <a:ext cx="2543175" cy="762000"/>
          </a:xfrm>
          <a:prstGeom prst="rect">
            <a:avLst/>
          </a:prstGeom>
        </p:spPr>
      </p:pic>
    </p:spTree>
    <p:extLst>
      <p:ext uri="{BB962C8B-B14F-4D97-AF65-F5344CB8AC3E}">
        <p14:creationId xmlns:p14="http://schemas.microsoft.com/office/powerpoint/2010/main" val="19640899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sz="3200">
                <a:solidFill>
                  <a:schemeClr val="bg1"/>
                </a:solidFill>
                <a:ea typeface="Rakuten Sans JP"/>
              </a:rPr>
              <a:t>Server : Database Structure</a:t>
            </a:r>
            <a:endParaRPr lang="ja-JP" altLang="en-US">
              <a:solidFill>
                <a:schemeClr val="bg1"/>
              </a:solidFill>
            </a:endParaRPr>
          </a:p>
        </p:txBody>
      </p:sp>
      <p:sp>
        <p:nvSpPr>
          <p:cNvPr id="3" name="コンテンツ プレースホルダー 2">
            <a:extLst>
              <a:ext uri="{FF2B5EF4-FFF2-40B4-BE49-F238E27FC236}">
                <a16:creationId xmlns:a16="http://schemas.microsoft.com/office/drawing/2014/main" id="{0BF74718-4AC9-1E81-ECCE-2425417B62CD}"/>
              </a:ext>
            </a:extLst>
          </p:cNvPr>
          <p:cNvSpPr>
            <a:spLocks noGrp="1"/>
          </p:cNvSpPr>
          <p:nvPr>
            <p:ph sz="quarter" idx="10"/>
          </p:nvPr>
        </p:nvSpPr>
        <p:spPr>
          <a:xfrm>
            <a:off x="146649" y="1028858"/>
            <a:ext cx="11708316" cy="5285677"/>
          </a:xfrm>
        </p:spPr>
        <p:txBody>
          <a:bodyPr lIns="91440" tIns="45720" rIns="91440" bIns="45720" anchor="t"/>
          <a:lstStyle/>
          <a:p>
            <a:r>
              <a:rPr lang="en" sz="2400" b="1">
                <a:solidFill>
                  <a:srgbClr val="BF0000"/>
                </a:solidFill>
                <a:ea typeface="Rakuten Sans JP"/>
              </a:rPr>
              <a:t>Database Overview</a:t>
            </a:r>
            <a:endParaRPr lang="en" altLang="ja-JP" sz="2000"/>
          </a:p>
          <a:p>
            <a:r>
              <a:rPr lang="en" sz="2000" b="1">
                <a:ea typeface="Rakuten Sans JP"/>
              </a:rPr>
              <a:t>One </a:t>
            </a:r>
            <a:r>
              <a:rPr lang="en" sz="2000" b="1">
                <a:latin typeface="Consolas"/>
                <a:ea typeface="Rakuten Sans JP"/>
              </a:rPr>
              <a:t>questions</a:t>
            </a:r>
            <a:r>
              <a:rPr lang="en" sz="2000">
                <a:ea typeface="Rakuten Sans JP"/>
              </a:rPr>
              <a:t> table is associated with </a:t>
            </a:r>
            <a:r>
              <a:rPr lang="en" sz="2000" b="1">
                <a:ea typeface="Rakuten Sans JP"/>
              </a:rPr>
              <a:t>multiple </a:t>
            </a:r>
            <a:r>
              <a:rPr lang="en" sz="2000" b="1">
                <a:latin typeface="Consolas"/>
                <a:ea typeface="Rakuten Sans JP"/>
              </a:rPr>
              <a:t>choices</a:t>
            </a:r>
            <a:r>
              <a:rPr lang="en" sz="2000">
                <a:ea typeface="Rakuten Sans JP"/>
              </a:rPr>
              <a:t> tables.</a:t>
            </a:r>
            <a:endParaRPr lang="en" sz="2000"/>
          </a:p>
          <a:p>
            <a:pPr defTabSz="308367">
              <a:defRPr/>
            </a:pPr>
            <a:endParaRPr lang="en-US" sz="2000"/>
          </a:p>
          <a:p>
            <a:pPr defTabSz="308367">
              <a:defRPr/>
            </a:pPr>
            <a:endParaRPr lang="en-US" sz="2000">
              <a:solidFill>
                <a:schemeClr val="tx1"/>
              </a:solidFill>
              <a:cs typeface="Times New Roman (本文のフォント - コンプレ"/>
            </a:endParaRPr>
          </a:p>
          <a:p>
            <a:pPr defTabSz="308367">
              <a:defRPr/>
            </a:pPr>
            <a:r>
              <a:rPr lang="en" sz="2400" b="1">
                <a:solidFill>
                  <a:srgbClr val="BF0000"/>
                </a:solidFill>
                <a:ea typeface="Rakuten Sans JP"/>
              </a:rPr>
              <a:t>Class Attribute</a:t>
            </a:r>
            <a:endParaRPr lang="en-US"/>
          </a:p>
          <a:p>
            <a:pPr defTabSz="308367">
              <a:defRPr/>
            </a:pPr>
            <a:r>
              <a:rPr lang="en" sz="2000" b="1">
                <a:latin typeface="Meiryo UI"/>
                <a:ea typeface="Meiryo UI"/>
              </a:rPr>
              <a:t>content </a:t>
            </a:r>
            <a:r>
              <a:rPr lang="en" sz="2000">
                <a:latin typeface="Meiryo UI"/>
                <a:ea typeface="Meiryo UI"/>
              </a:rPr>
              <a:t>: </a:t>
            </a:r>
            <a:r>
              <a:rPr lang="en" sz="2000">
                <a:latin typeface="Meiryo UI"/>
                <a:ea typeface="Rakuten Sans JP"/>
              </a:rPr>
              <a:t>Text for the question or choice.</a:t>
            </a:r>
            <a:endParaRPr lang="en-US" sz="2000">
              <a:latin typeface="Meiryo UI"/>
              <a:ea typeface="Meiryo UI"/>
            </a:endParaRPr>
          </a:p>
          <a:p>
            <a:pPr defTabSz="308367">
              <a:defRPr/>
            </a:pPr>
            <a:r>
              <a:rPr lang="en" sz="2000" b="1">
                <a:latin typeface="Meiryo UI"/>
                <a:ea typeface="Meiryo UI"/>
              </a:rPr>
              <a:t>explanation</a:t>
            </a:r>
            <a:r>
              <a:rPr lang="en" sz="2000">
                <a:latin typeface="Meiryo UI"/>
                <a:ea typeface="Meiryo UI"/>
              </a:rPr>
              <a:t> : </a:t>
            </a:r>
            <a:r>
              <a:rPr lang="en" sz="2000">
                <a:latin typeface="Meiryo UI"/>
                <a:ea typeface="Rakuten Sans JP"/>
              </a:rPr>
              <a:t>Explanatory text for a question.</a:t>
            </a:r>
            <a:endParaRPr lang="en"/>
          </a:p>
          <a:p>
            <a:r>
              <a:rPr lang="en" sz="2000" b="1">
                <a:latin typeface="Meiryo UI"/>
                <a:ea typeface="Meiryo UI"/>
              </a:rPr>
              <a:t>keyword</a:t>
            </a:r>
            <a:r>
              <a:rPr lang="en" sz="2000">
                <a:latin typeface="Meiryo UI"/>
                <a:ea typeface="Meiryo UI"/>
              </a:rPr>
              <a:t> : </a:t>
            </a:r>
            <a:r>
              <a:rPr lang="en" sz="2000">
                <a:latin typeface="Meiryo UI"/>
                <a:ea typeface="Rakuten Sans JP"/>
              </a:rPr>
              <a:t>Keywords used for searching products or recipes.</a:t>
            </a:r>
            <a:endParaRPr lang="en"/>
          </a:p>
          <a:p>
            <a:r>
              <a:rPr lang="en" sz="2000" b="1">
                <a:latin typeface="Meiryo UI"/>
                <a:ea typeface="Meiryo UI"/>
              </a:rPr>
              <a:t>category</a:t>
            </a:r>
            <a:r>
              <a:rPr lang="en" sz="2000">
                <a:latin typeface="Meiryo UI"/>
                <a:ea typeface="Meiryo UI"/>
              </a:rPr>
              <a:t> : </a:t>
            </a:r>
            <a:r>
              <a:rPr lang="en" sz="2000">
                <a:latin typeface="Meiryo UI"/>
                <a:ea typeface="Rakuten Sans JP"/>
              </a:rPr>
              <a:t>Specifies which Rakuten service (API) to use.</a:t>
            </a:r>
            <a:endParaRPr lang="en"/>
          </a:p>
          <a:p>
            <a:endParaRPr lang="ja-JP" altLang="en-US"/>
          </a:p>
        </p:txBody>
      </p:sp>
      <p:sp>
        <p:nvSpPr>
          <p:cNvPr id="5" name="正方形/長方形 4">
            <a:extLst>
              <a:ext uri="{FF2B5EF4-FFF2-40B4-BE49-F238E27FC236}">
                <a16:creationId xmlns:a16="http://schemas.microsoft.com/office/drawing/2014/main" id="{ECB36F3E-149E-DB84-54D4-3076CB69C796}"/>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4" name="図 3" descr="ダイアグラム&#10;&#10;説明は自動で生成されたものです">
            <a:extLst>
              <a:ext uri="{FF2B5EF4-FFF2-40B4-BE49-F238E27FC236}">
                <a16:creationId xmlns:a16="http://schemas.microsoft.com/office/drawing/2014/main" id="{98D9EA3B-7351-0413-3582-C40AC4C322D1}"/>
              </a:ext>
            </a:extLst>
          </p:cNvPr>
          <p:cNvPicPr>
            <a:picLocks noChangeAspect="1"/>
          </p:cNvPicPr>
          <p:nvPr/>
        </p:nvPicPr>
        <p:blipFill>
          <a:blip r:embed="rId3"/>
          <a:stretch>
            <a:fillRect/>
          </a:stretch>
        </p:blipFill>
        <p:spPr>
          <a:xfrm>
            <a:off x="9202532" y="1174647"/>
            <a:ext cx="2291837" cy="5000317"/>
          </a:xfrm>
          <a:prstGeom prst="rect">
            <a:avLst/>
          </a:prstGeom>
        </p:spPr>
      </p:pic>
    </p:spTree>
    <p:extLst>
      <p:ext uri="{BB962C8B-B14F-4D97-AF65-F5344CB8AC3E}">
        <p14:creationId xmlns:p14="http://schemas.microsoft.com/office/powerpoint/2010/main" val="35994829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sz="3200" err="1">
                <a:solidFill>
                  <a:schemeClr val="bg1"/>
                </a:solidFill>
                <a:ea typeface="Rakuten Sans JP"/>
              </a:rPr>
              <a:t>BackEnd</a:t>
            </a:r>
            <a:r>
              <a:rPr lang="en" sz="3200">
                <a:solidFill>
                  <a:schemeClr val="bg1"/>
                </a:solidFill>
                <a:ea typeface="Rakuten Sans JP"/>
              </a:rPr>
              <a:t> : Data Shaping</a:t>
            </a:r>
            <a:endParaRPr lang="ja-JP" err="1">
              <a:solidFill>
                <a:schemeClr val="bg1"/>
              </a:solidFill>
            </a:endParaRPr>
          </a:p>
        </p:txBody>
      </p:sp>
      <p:sp>
        <p:nvSpPr>
          <p:cNvPr id="3" name="コンテンツ プレースホルダー 2">
            <a:extLst>
              <a:ext uri="{FF2B5EF4-FFF2-40B4-BE49-F238E27FC236}">
                <a16:creationId xmlns:a16="http://schemas.microsoft.com/office/drawing/2014/main" id="{0BF74718-4AC9-1E81-ECCE-2425417B62CD}"/>
              </a:ext>
            </a:extLst>
          </p:cNvPr>
          <p:cNvSpPr>
            <a:spLocks noGrp="1"/>
          </p:cNvSpPr>
          <p:nvPr>
            <p:ph sz="quarter" idx="10"/>
          </p:nvPr>
        </p:nvSpPr>
        <p:spPr>
          <a:xfrm>
            <a:off x="146649" y="1028858"/>
            <a:ext cx="11708316" cy="5285677"/>
          </a:xfrm>
        </p:spPr>
        <p:txBody>
          <a:bodyPr lIns="91440" tIns="45720" rIns="91440" bIns="45720" anchor="t"/>
          <a:lstStyle/>
          <a:p>
            <a:r>
              <a:rPr lang="en" sz="2400" b="1">
                <a:solidFill>
                  <a:srgbClr val="BF0000"/>
                </a:solidFill>
                <a:ea typeface="Rakuten Sans JP"/>
              </a:rPr>
              <a:t>Data Shaping</a:t>
            </a:r>
            <a:endParaRPr lang="en" sz="2400" b="1">
              <a:solidFill>
                <a:srgbClr val="BF0000"/>
              </a:solidFill>
            </a:endParaRPr>
          </a:p>
          <a:p>
            <a:r>
              <a:rPr lang="en" sz="2000">
                <a:ea typeface="Rakuten Sans JP"/>
              </a:rPr>
              <a:t>Combine two tables into a single dictionary list and pass it to the frontend.</a:t>
            </a:r>
            <a:endParaRPr lang="en"/>
          </a:p>
          <a:p>
            <a:endParaRPr lang="ja-JP" altLang="en-US"/>
          </a:p>
        </p:txBody>
      </p:sp>
      <p:sp>
        <p:nvSpPr>
          <p:cNvPr id="5" name="正方形/長方形 4">
            <a:extLst>
              <a:ext uri="{FF2B5EF4-FFF2-40B4-BE49-F238E27FC236}">
                <a16:creationId xmlns:a16="http://schemas.microsoft.com/office/drawing/2014/main" id="{ECB36F3E-149E-DB84-54D4-3076CB69C796}"/>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4" name="図 3" descr="ダイアグラム&#10;&#10;説明は自動で生成されたものです">
            <a:extLst>
              <a:ext uri="{FF2B5EF4-FFF2-40B4-BE49-F238E27FC236}">
                <a16:creationId xmlns:a16="http://schemas.microsoft.com/office/drawing/2014/main" id="{98D9EA3B-7351-0413-3582-C40AC4C322D1}"/>
              </a:ext>
            </a:extLst>
          </p:cNvPr>
          <p:cNvPicPr>
            <a:picLocks noChangeAspect="1"/>
          </p:cNvPicPr>
          <p:nvPr/>
        </p:nvPicPr>
        <p:blipFill>
          <a:blip r:embed="rId3"/>
          <a:stretch>
            <a:fillRect/>
          </a:stretch>
        </p:blipFill>
        <p:spPr>
          <a:xfrm>
            <a:off x="2233919" y="1985808"/>
            <a:ext cx="1898547" cy="4139995"/>
          </a:xfrm>
          <a:prstGeom prst="rect">
            <a:avLst/>
          </a:prstGeom>
        </p:spPr>
      </p:pic>
      <p:sp>
        <p:nvSpPr>
          <p:cNvPr id="6" name="矢印: 右 5">
            <a:extLst>
              <a:ext uri="{FF2B5EF4-FFF2-40B4-BE49-F238E27FC236}">
                <a16:creationId xmlns:a16="http://schemas.microsoft.com/office/drawing/2014/main" id="{5DE49E0B-8F40-1E63-50A6-C561F152A3CA}"/>
              </a:ext>
            </a:extLst>
          </p:cNvPr>
          <p:cNvSpPr/>
          <p:nvPr/>
        </p:nvSpPr>
        <p:spPr>
          <a:xfrm>
            <a:off x="5508473" y="3801200"/>
            <a:ext cx="978407"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テキスト&#10;&#10;説明は自動で生成されたものです">
            <a:extLst>
              <a:ext uri="{FF2B5EF4-FFF2-40B4-BE49-F238E27FC236}">
                <a16:creationId xmlns:a16="http://schemas.microsoft.com/office/drawing/2014/main" id="{43A05D42-258B-2FB0-AB0A-D50F22821A9B}"/>
              </a:ext>
            </a:extLst>
          </p:cNvPr>
          <p:cNvPicPr>
            <a:picLocks noChangeAspect="1"/>
          </p:cNvPicPr>
          <p:nvPr/>
        </p:nvPicPr>
        <p:blipFill>
          <a:blip r:embed="rId4"/>
          <a:stretch>
            <a:fillRect/>
          </a:stretch>
        </p:blipFill>
        <p:spPr>
          <a:xfrm>
            <a:off x="7252672" y="2364198"/>
            <a:ext cx="4606106" cy="3370929"/>
          </a:xfrm>
          <a:prstGeom prst="rect">
            <a:avLst/>
          </a:prstGeom>
        </p:spPr>
      </p:pic>
    </p:spTree>
    <p:extLst>
      <p:ext uri="{BB962C8B-B14F-4D97-AF65-F5344CB8AC3E}">
        <p14:creationId xmlns:p14="http://schemas.microsoft.com/office/powerpoint/2010/main" val="17134687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kumimoji="1" lang="en" altLang="ja-JP" sz="3200">
                <a:solidFill>
                  <a:schemeClr val="bg1"/>
                </a:solidFill>
              </a:rPr>
              <a:t>Introduction</a:t>
            </a:r>
            <a:endParaRPr kumimoji="1" lang="ja-JP" altLang="en-US" sz="3200">
              <a:solidFill>
                <a:schemeClr val="bg1"/>
              </a:solidFill>
            </a:endParaRPr>
          </a:p>
        </p:txBody>
      </p:sp>
      <p:sp>
        <p:nvSpPr>
          <p:cNvPr id="3" name="コンテンツ プレースホルダー 2">
            <a:extLst>
              <a:ext uri="{FF2B5EF4-FFF2-40B4-BE49-F238E27FC236}">
                <a16:creationId xmlns:a16="http://schemas.microsoft.com/office/drawing/2014/main" id="{0BF74718-4AC9-1E81-ECCE-2425417B62CD}"/>
              </a:ext>
            </a:extLst>
          </p:cNvPr>
          <p:cNvSpPr>
            <a:spLocks noGrp="1"/>
          </p:cNvSpPr>
          <p:nvPr>
            <p:ph sz="quarter" idx="10"/>
          </p:nvPr>
        </p:nvSpPr>
        <p:spPr>
          <a:xfrm>
            <a:off x="127194" y="1835516"/>
            <a:ext cx="11708316" cy="3029511"/>
          </a:xfrm>
        </p:spPr>
        <p:txBody>
          <a:bodyPr/>
          <a:lstStyle/>
          <a:p>
            <a:endParaRPr kumimoji="1" lang="en-US" altLang="ja-JP" sz="1400" b="1"/>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r>
              <a:rPr lang="en-US" altLang="ja-JP" sz="2000"/>
              <a:t>Japan is a country that experiences a lot of natural disasters</a:t>
            </a:r>
          </a:p>
          <a:p>
            <a:pPr marR="0" lvl="0" algn="l" defTabSz="308367" eaLnBrk="1" fontAlgn="auto" latinLnBrk="0" hangingPunct="1">
              <a:lnSpc>
                <a:spcPct val="100000"/>
              </a:lnSpc>
              <a:spcBef>
                <a:spcPts val="0"/>
              </a:spcBef>
              <a:spcAft>
                <a:spcPts val="1200"/>
              </a:spcAft>
              <a:buClrTx/>
              <a:buSzTx/>
              <a:tabLst/>
              <a:defRPr/>
            </a:pPr>
            <a:r>
              <a:rPr lang="en-US" altLang="ja-JP" sz="2000"/>
              <a:t>    (e.g. earthquakes, typhoons, tsunamis, and even volcanic eruptions)</a:t>
            </a:r>
          </a:p>
          <a:p>
            <a:pPr marR="0" lvl="0" algn="l" defTabSz="308367" eaLnBrk="1" fontAlgn="auto" latinLnBrk="0" hangingPunct="1">
              <a:lnSpc>
                <a:spcPct val="100000"/>
              </a:lnSpc>
              <a:spcBef>
                <a:spcPts val="0"/>
              </a:spcBef>
              <a:spcAft>
                <a:spcPts val="1200"/>
              </a:spcAft>
              <a:buClrTx/>
              <a:buSzTx/>
              <a:tabLst/>
              <a:defRPr/>
            </a:pPr>
            <a:endParaRPr lang="en-US" altLang="ja-JP" sz="2000"/>
          </a:p>
          <a:p>
            <a:pPr marL="285750" indent="-285750" defTabSz="308367">
              <a:spcAft>
                <a:spcPts val="1200"/>
              </a:spcAft>
              <a:buFont typeface="Wingdings" pitchFamily="2" charset="2"/>
              <a:buChar char="n"/>
              <a:defRPr/>
            </a:pPr>
            <a:r>
              <a:rPr lang="en-US" altLang="ja-JP" sz="2000"/>
              <a:t>The Japanese government has been warning </a:t>
            </a:r>
          </a:p>
          <a:p>
            <a:pPr defTabSz="308367">
              <a:spcAft>
                <a:spcPts val="1200"/>
              </a:spcAft>
              <a:defRPr/>
            </a:pPr>
            <a:r>
              <a:rPr lang="en-US" altLang="ja-JP" sz="2000"/>
              <a:t>    we might see </a:t>
            </a:r>
            <a:r>
              <a:rPr lang="en-US" altLang="ja-JP" sz="2000">
                <a:solidFill>
                  <a:srgbClr val="C00000"/>
                </a:solidFill>
              </a:rPr>
              <a:t>a massive earthquake </a:t>
            </a:r>
            <a:r>
              <a:rPr lang="en-US" altLang="ja-JP" sz="2000"/>
              <a:t>in the near future</a:t>
            </a:r>
          </a:p>
          <a:p>
            <a:pPr defTabSz="308367">
              <a:spcAft>
                <a:spcPts val="1200"/>
              </a:spcAft>
              <a:defRPr/>
            </a:pPr>
            <a:r>
              <a:rPr kumimoji="1" lang="en-US" altLang="ja-JP"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    </a:t>
            </a:r>
            <a:r>
              <a:rPr lang="en-US" altLang="ja-JP" sz="2000"/>
              <a:t>(e.g. Nankai Megathrust Earthquake or  Tokyo inland earthquake)</a:t>
            </a:r>
            <a:endParaRPr kumimoji="1" lang="en" altLang="ja-JP" sz="11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kumimoji="1" lang="en" altLang="ja-JP" sz="11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p:txBody>
      </p:sp>
      <p:sp>
        <p:nvSpPr>
          <p:cNvPr id="5" name="テキスト ボックス 4">
            <a:extLst>
              <a:ext uri="{FF2B5EF4-FFF2-40B4-BE49-F238E27FC236}">
                <a16:creationId xmlns:a16="http://schemas.microsoft.com/office/drawing/2014/main" id="{DA51C471-F365-86C1-8ECF-538E3FDB978A}"/>
              </a:ext>
            </a:extLst>
          </p:cNvPr>
          <p:cNvSpPr txBox="1"/>
          <p:nvPr/>
        </p:nvSpPr>
        <p:spPr>
          <a:xfrm>
            <a:off x="3027015" y="6604084"/>
            <a:ext cx="6137970" cy="253916"/>
          </a:xfrm>
          <a:prstGeom prst="rect">
            <a:avLst/>
          </a:prstGeom>
          <a:noFill/>
        </p:spPr>
        <p:txBody>
          <a:bodyPr wrap="square">
            <a:spAutoFit/>
          </a:bodyPr>
          <a:lstStyle/>
          <a:p>
            <a:r>
              <a:rPr kumimoji="1" lang="en-US" altLang="ja-JP" sz="105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※Japanese</a:t>
            </a:r>
            <a:r>
              <a:rPr lang="ja-JP" altLang="en-US" sz="105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 </a:t>
            </a:r>
            <a:r>
              <a:rPr kumimoji="1" lang="en-US" altLang="ja-JP" sz="105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Cabinet Office</a:t>
            </a:r>
            <a:r>
              <a:rPr kumimoji="1" lang="ja-JP" altLang="en-US" sz="105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a:t>
            </a:r>
            <a:r>
              <a:rPr kumimoji="1" lang="en-US" altLang="ja-JP" sz="105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https://www.bousai.go.jp/kyoiku/hokenkyousai/jishin.html</a:t>
            </a:r>
            <a:endParaRPr lang="ja-JP" altLang="en-US" sz="1050"/>
          </a:p>
        </p:txBody>
      </p:sp>
      <p:sp>
        <p:nvSpPr>
          <p:cNvPr id="9" name="正方形/長方形 8">
            <a:extLst>
              <a:ext uri="{FF2B5EF4-FFF2-40B4-BE49-F238E27FC236}">
                <a16:creationId xmlns:a16="http://schemas.microsoft.com/office/drawing/2014/main" id="{954C578D-2BA9-AD36-1AB8-DC247161C0C5}"/>
              </a:ext>
            </a:extLst>
          </p:cNvPr>
          <p:cNvSpPr>
            <a:spLocks noChangeAspect="1"/>
          </p:cNvSpPr>
          <p:nvPr/>
        </p:nvSpPr>
        <p:spPr>
          <a:xfrm>
            <a:off x="10969788" y="3874"/>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6" name="図 5" descr="黒い背景に白い文字のロゴ&#10;&#10;低い精度で自動的に生成された説明">
            <a:extLst>
              <a:ext uri="{FF2B5EF4-FFF2-40B4-BE49-F238E27FC236}">
                <a16:creationId xmlns:a16="http://schemas.microsoft.com/office/drawing/2014/main" id="{7BB16E3C-9A38-130C-56C9-AF5658936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664" y="3000289"/>
            <a:ext cx="2357336" cy="1773895"/>
          </a:xfrm>
          <a:prstGeom prst="rect">
            <a:avLst/>
          </a:prstGeom>
        </p:spPr>
      </p:pic>
      <p:pic>
        <p:nvPicPr>
          <p:cNvPr id="10" name="図 9" descr="ケーキ が含まれている画像&#10;&#10;自動的に生成された説明">
            <a:extLst>
              <a:ext uri="{FF2B5EF4-FFF2-40B4-BE49-F238E27FC236}">
                <a16:creationId xmlns:a16="http://schemas.microsoft.com/office/drawing/2014/main" id="{2DFFB086-828F-E727-83E7-263F58F91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9838" y="1016491"/>
            <a:ext cx="2539997" cy="1805779"/>
          </a:xfrm>
          <a:prstGeom prst="rect">
            <a:avLst/>
          </a:prstGeom>
        </p:spPr>
      </p:pic>
      <p:sp>
        <p:nvSpPr>
          <p:cNvPr id="16" name="テキスト ボックス 15">
            <a:extLst>
              <a:ext uri="{FF2B5EF4-FFF2-40B4-BE49-F238E27FC236}">
                <a16:creationId xmlns:a16="http://schemas.microsoft.com/office/drawing/2014/main" id="{761609FA-52BA-63B8-3DB8-FC4BB2EC5FF8}"/>
              </a:ext>
            </a:extLst>
          </p:cNvPr>
          <p:cNvSpPr txBox="1"/>
          <p:nvPr/>
        </p:nvSpPr>
        <p:spPr>
          <a:xfrm>
            <a:off x="0" y="1194080"/>
            <a:ext cx="7307904" cy="523220"/>
          </a:xfrm>
          <a:prstGeom prst="rect">
            <a:avLst/>
          </a:prstGeom>
          <a:noFill/>
        </p:spPr>
        <p:txBody>
          <a:bodyPr wrap="square">
            <a:spAutoFit/>
          </a:bodyPr>
          <a:lstStyle/>
          <a:p>
            <a:r>
              <a:rPr lang="en-US" altLang="ja-JP" sz="2800" b="1"/>
              <a:t>Many</a:t>
            </a:r>
            <a:r>
              <a:rPr lang="ja-JP" altLang="en-US" sz="2800" b="1"/>
              <a:t> </a:t>
            </a:r>
            <a:r>
              <a:rPr lang="en-US" altLang="ja-JP" sz="2800" b="1"/>
              <a:t>Disasters in Japan</a:t>
            </a:r>
          </a:p>
        </p:txBody>
      </p:sp>
      <p:sp>
        <p:nvSpPr>
          <p:cNvPr id="18" name="テキスト ボックス 17">
            <a:extLst>
              <a:ext uri="{FF2B5EF4-FFF2-40B4-BE49-F238E27FC236}">
                <a16:creationId xmlns:a16="http://schemas.microsoft.com/office/drawing/2014/main" id="{CD13668E-F0E6-2EC4-6E13-DFC6559EECF3}"/>
              </a:ext>
            </a:extLst>
          </p:cNvPr>
          <p:cNvSpPr txBox="1"/>
          <p:nvPr/>
        </p:nvSpPr>
        <p:spPr>
          <a:xfrm>
            <a:off x="1031133" y="5289227"/>
            <a:ext cx="11089532" cy="830997"/>
          </a:xfrm>
          <a:prstGeom prst="rect">
            <a:avLst/>
          </a:prstGeom>
          <a:noFill/>
        </p:spPr>
        <p:txBody>
          <a:bodyPr wrap="square">
            <a:spAutoFit/>
          </a:bodyPr>
          <a:lstStyle/>
          <a:p>
            <a:r>
              <a:rPr lang="en-US" altLang="ja-JP" sz="2400">
                <a:solidFill>
                  <a:srgbClr val="474747"/>
                </a:solidFill>
                <a:highlight>
                  <a:srgbClr val="FFFFFF"/>
                </a:highlight>
                <a:latin typeface="Arial" panose="020B0604020202020204" pitchFamily="34" charset="0"/>
              </a:rPr>
              <a:t>Because of all this</a:t>
            </a:r>
            <a:r>
              <a:rPr lang="en-US" altLang="ja-JP" sz="2400" b="0" i="0">
                <a:solidFill>
                  <a:srgbClr val="474747"/>
                </a:solidFill>
                <a:effectLst/>
                <a:highlight>
                  <a:srgbClr val="FFFFFF"/>
                </a:highlight>
                <a:latin typeface="Arial" panose="020B0604020202020204" pitchFamily="34" charset="0"/>
              </a:rPr>
              <a:t>, </a:t>
            </a:r>
          </a:p>
          <a:p>
            <a:r>
              <a:rPr lang="en-US" altLang="ja-JP" sz="2400" b="0" i="0">
                <a:solidFill>
                  <a:srgbClr val="333333"/>
                </a:solidFill>
                <a:effectLst/>
                <a:highlight>
                  <a:srgbClr val="FFFFFF"/>
                </a:highlight>
                <a:latin typeface="Open Sans" panose="020B0606030504020204" pitchFamily="34" charset="0"/>
              </a:rPr>
              <a:t>awareness</a:t>
            </a:r>
            <a:r>
              <a:rPr lang="ja-JP" altLang="en-US" sz="2400">
                <a:solidFill>
                  <a:srgbClr val="333333"/>
                </a:solidFill>
                <a:highlight>
                  <a:srgbClr val="FFFFFF"/>
                </a:highlight>
                <a:latin typeface="Open Sans" panose="020B0606030504020204" pitchFamily="34" charset="0"/>
              </a:rPr>
              <a:t> </a:t>
            </a:r>
            <a:r>
              <a:rPr lang="en-US" altLang="ja-JP" sz="2400">
                <a:solidFill>
                  <a:srgbClr val="333333"/>
                </a:solidFill>
                <a:highlight>
                  <a:srgbClr val="FFFFFF"/>
                </a:highlight>
                <a:latin typeface="Open Sans" panose="020B0606030504020204" pitchFamily="34" charset="0"/>
              </a:rPr>
              <a:t>of</a:t>
            </a:r>
            <a:r>
              <a:rPr lang="ja-JP" altLang="en-US" sz="2400">
                <a:solidFill>
                  <a:srgbClr val="333333"/>
                </a:solidFill>
                <a:highlight>
                  <a:srgbClr val="FFFFFF"/>
                </a:highlight>
                <a:latin typeface="Open Sans" panose="020B0606030504020204" pitchFamily="34" charset="0"/>
              </a:rPr>
              <a:t> </a:t>
            </a:r>
            <a:r>
              <a:rPr lang="en-US" altLang="ja-JP" sz="2400">
                <a:solidFill>
                  <a:srgbClr val="333333"/>
                </a:solidFill>
                <a:highlight>
                  <a:srgbClr val="FFFFFF"/>
                </a:highlight>
                <a:latin typeface="Open Sans" panose="020B0606030504020204" pitchFamily="34" charset="0"/>
              </a:rPr>
              <a:t> disaster prevention has become </a:t>
            </a:r>
            <a:r>
              <a:rPr lang="en-US" altLang="ja-JP" sz="2400">
                <a:ln w="0"/>
                <a:solidFill>
                  <a:schemeClr val="accent1"/>
                </a:solidFill>
                <a:effectLst>
                  <a:outerShdw blurRad="38100" dist="25400" dir="5400000" algn="ctr" rotWithShape="0">
                    <a:srgbClr val="6E747A">
                      <a:alpha val="43000"/>
                    </a:srgbClr>
                  </a:outerShdw>
                </a:effectLst>
                <a:highlight>
                  <a:srgbClr val="FFFFFF"/>
                </a:highlight>
                <a:latin typeface="Open Sans" panose="020B0606030504020204" pitchFamily="34" charset="0"/>
              </a:rPr>
              <a:t>stronger</a:t>
            </a:r>
            <a:r>
              <a:rPr lang="en-US" altLang="ja-JP" sz="2400" i="0">
                <a:ln w="0"/>
                <a:solidFill>
                  <a:schemeClr val="accent1"/>
                </a:solidFill>
                <a:effectLst>
                  <a:outerShdw blurRad="38100" dist="25400" dir="5400000" algn="ctr" rotWithShape="0">
                    <a:srgbClr val="6E747A">
                      <a:alpha val="43000"/>
                    </a:srgbClr>
                  </a:outerShdw>
                </a:effectLst>
                <a:highlight>
                  <a:srgbClr val="FFFFFF"/>
                </a:highlight>
                <a:latin typeface="Arial" panose="020B0604020202020204" pitchFamily="34" charset="0"/>
              </a:rPr>
              <a:t> </a:t>
            </a:r>
            <a:endParaRPr lang="ja-JP" altLang="en-US" sz="2400">
              <a:solidFill>
                <a:schemeClr val="accent5"/>
              </a:solidFill>
            </a:endParaRPr>
          </a:p>
        </p:txBody>
      </p:sp>
      <p:sp>
        <p:nvSpPr>
          <p:cNvPr id="19" name="矢印: 右 18">
            <a:extLst>
              <a:ext uri="{FF2B5EF4-FFF2-40B4-BE49-F238E27FC236}">
                <a16:creationId xmlns:a16="http://schemas.microsoft.com/office/drawing/2014/main" id="{17CE778F-6D97-E8CC-56E2-FD584A5F4D3C}"/>
              </a:ext>
            </a:extLst>
          </p:cNvPr>
          <p:cNvSpPr/>
          <p:nvPr/>
        </p:nvSpPr>
        <p:spPr>
          <a:xfrm>
            <a:off x="275617" y="5473892"/>
            <a:ext cx="522052" cy="46166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83932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US" altLang="ja-JP" sz="3200">
                <a:solidFill>
                  <a:schemeClr val="bg1"/>
                </a:solidFill>
              </a:rPr>
              <a:t>Prospects for the future</a:t>
            </a:r>
            <a:endParaRPr lang="ja-JP" sz="3200">
              <a:solidFill>
                <a:schemeClr val="bg1"/>
              </a:solidFill>
            </a:endParaRPr>
          </a:p>
        </p:txBody>
      </p:sp>
      <p:sp>
        <p:nvSpPr>
          <p:cNvPr id="3" name="コンテンツ プレースホルダー 2">
            <a:extLst>
              <a:ext uri="{FF2B5EF4-FFF2-40B4-BE49-F238E27FC236}">
                <a16:creationId xmlns:a16="http://schemas.microsoft.com/office/drawing/2014/main" id="{0BF74718-4AC9-1E81-ECCE-2425417B62CD}"/>
              </a:ext>
            </a:extLst>
          </p:cNvPr>
          <p:cNvSpPr>
            <a:spLocks noGrp="1"/>
          </p:cNvSpPr>
          <p:nvPr>
            <p:ph sz="quarter" idx="10"/>
          </p:nvPr>
        </p:nvSpPr>
        <p:spPr>
          <a:xfrm>
            <a:off x="116924" y="1116613"/>
            <a:ext cx="11945660" cy="4674738"/>
          </a:xfrm>
        </p:spPr>
        <p:txBody>
          <a:bodyPr lIns="91440" tIns="45720" rIns="91440" bIns="45720" anchor="t"/>
          <a:lstStyle/>
          <a:p>
            <a:r>
              <a:rPr lang="en-US" sz="2400" b="1">
                <a:solidFill>
                  <a:srgbClr val="BF0000"/>
                </a:solidFill>
                <a:ea typeface="Rakuten Sans JP"/>
              </a:rPr>
              <a:t>Improve recipe recommendation feature</a:t>
            </a:r>
            <a:endParaRPr lang="zh-CN"/>
          </a:p>
          <a:p>
            <a:pPr marL="342900" indent="-342900">
              <a:buFont typeface="Arial"/>
              <a:buChar char="•"/>
            </a:pPr>
            <a:r>
              <a:rPr lang="en-US" sz="2000">
                <a:solidFill>
                  <a:schemeClr val="tx1"/>
                </a:solidFill>
                <a:ea typeface="Rakuten Sans JP"/>
              </a:rPr>
              <a:t>Automatically identify the categories of recipes</a:t>
            </a:r>
          </a:p>
          <a:p>
            <a:endParaRPr lang="en-US" sz="2400" b="1">
              <a:solidFill>
                <a:srgbClr val="BF0000"/>
              </a:solidFill>
              <a:latin typeface="Segoe UI"/>
              <a:ea typeface="Rakuten Sans JP"/>
              <a:cs typeface="Segoe UI"/>
            </a:endParaRPr>
          </a:p>
          <a:p>
            <a:r>
              <a:rPr lang="ja-JP" altLang="en-US" sz="2400" b="1">
                <a:solidFill>
                  <a:srgbClr val="BF0000"/>
                </a:solidFill>
                <a:latin typeface="Segoe UI"/>
                <a:ea typeface="Rakuten Sans JP"/>
                <a:cs typeface="Segoe UI"/>
              </a:rPr>
              <a:t>Analyze user interests using AI</a:t>
            </a:r>
            <a:endParaRPr lang="en-US" altLang="ja-JP" sz="2400" b="1">
              <a:solidFill>
                <a:srgbClr val="BF0000"/>
              </a:solidFill>
            </a:endParaRPr>
          </a:p>
          <a:p>
            <a:endParaRPr lang="ja-JP" altLang="en-US" sz="2400" b="1">
              <a:solidFill>
                <a:srgbClr val="BF0000"/>
              </a:solidFill>
              <a:ea typeface="Rakuten Sans JP"/>
            </a:endParaRPr>
          </a:p>
          <a:p>
            <a:r>
              <a:rPr lang="en-US" altLang="ja-JP" sz="2400" b="1">
                <a:solidFill>
                  <a:srgbClr val="BF0000"/>
                </a:solidFill>
                <a:ea typeface="Rakuten Sans JP"/>
              </a:rPr>
              <a:t>More</a:t>
            </a:r>
            <a:r>
              <a:rPr lang="ja-JP" sz="2400" b="1">
                <a:solidFill>
                  <a:srgbClr val="BF0000"/>
                </a:solidFill>
                <a:ea typeface="Rakuten Sans JP"/>
              </a:rPr>
              <a:t> </a:t>
            </a:r>
            <a:r>
              <a:rPr lang="en-US" altLang="ja-JP" sz="2400" b="1">
                <a:solidFill>
                  <a:srgbClr val="BF0000"/>
                </a:solidFill>
                <a:ea typeface="Rakuten Sans JP"/>
              </a:rPr>
              <a:t>features</a:t>
            </a:r>
            <a:endParaRPr lang="ja-JP" altLang="en-US" sz="2400" b="1">
              <a:solidFill>
                <a:srgbClr val="BF0000"/>
              </a:solidFill>
            </a:endParaRPr>
          </a:p>
          <a:p>
            <a:pPr marL="342900" indent="-342900">
              <a:buFont typeface="Arial"/>
              <a:buChar char="•"/>
            </a:pPr>
            <a:r>
              <a:rPr lang="en-US" altLang="ja-JP" sz="2000">
                <a:solidFill>
                  <a:schemeClr val="tx1"/>
                </a:solidFill>
                <a:ea typeface="Rakuten Sans JP"/>
              </a:rPr>
              <a:t>M</a:t>
            </a:r>
            <a:r>
              <a:rPr lang="ja-JP" sz="2000">
                <a:solidFill>
                  <a:schemeClr val="tx1"/>
                </a:solidFill>
                <a:ea typeface="Rakuten Sans JP"/>
              </a:rPr>
              <a:t>anag</a:t>
            </a:r>
            <a:r>
              <a:rPr lang="en-US" altLang="ja-JP" sz="2000">
                <a:solidFill>
                  <a:schemeClr val="tx1"/>
                </a:solidFill>
                <a:ea typeface="Rakuten Sans JP"/>
              </a:rPr>
              <a:t>e</a:t>
            </a:r>
            <a:r>
              <a:rPr lang="ja-JP" sz="2000">
                <a:solidFill>
                  <a:schemeClr val="tx1"/>
                </a:solidFill>
                <a:ea typeface="Rakuten Sans JP"/>
              </a:rPr>
              <a:t> users' stock lists</a:t>
            </a:r>
            <a:endParaRPr lang="en" altLang="ja-JP" sz="2000">
              <a:solidFill>
                <a:schemeClr val="tx1"/>
              </a:solidFill>
            </a:endParaRPr>
          </a:p>
          <a:p>
            <a:pPr marL="342900" indent="-342900">
              <a:buFont typeface="Arial"/>
              <a:buChar char="•"/>
            </a:pPr>
            <a:r>
              <a:rPr lang="en-US" altLang="ja-JP" sz="2000">
                <a:solidFill>
                  <a:schemeClr val="tx1"/>
                </a:solidFill>
                <a:ea typeface="Rakuten Sans JP"/>
              </a:rPr>
              <a:t>Ch</a:t>
            </a:r>
            <a:r>
              <a:rPr lang="ja-JP" sz="2000">
                <a:solidFill>
                  <a:schemeClr val="tx1"/>
                </a:solidFill>
                <a:ea typeface="Rakuten Sans JP"/>
              </a:rPr>
              <a:t>eck evacuation routes</a:t>
            </a:r>
            <a:endParaRPr lang="ja-JP" altLang="en-US" sz="2000" b="1">
              <a:solidFill>
                <a:schemeClr val="tx1"/>
              </a:solidFill>
            </a:endParaRPr>
          </a:p>
          <a:p>
            <a:endParaRPr lang="en-US" altLang="ja-JP"/>
          </a:p>
        </p:txBody>
      </p:sp>
      <p:sp>
        <p:nvSpPr>
          <p:cNvPr id="5" name="正方形/長方形 4">
            <a:extLst>
              <a:ext uri="{FF2B5EF4-FFF2-40B4-BE49-F238E27FC236}">
                <a16:creationId xmlns:a16="http://schemas.microsoft.com/office/drawing/2014/main" id="{ECB36F3E-149E-DB84-54D4-3076CB69C796}"/>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6" name="图形 5">
            <a:extLst>
              <a:ext uri="{FF2B5EF4-FFF2-40B4-BE49-F238E27FC236}">
                <a16:creationId xmlns:a16="http://schemas.microsoft.com/office/drawing/2014/main" id="{F820649A-922D-80FD-A899-A53E2B1E66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1287" y="1657961"/>
            <a:ext cx="1752048" cy="1775197"/>
          </a:xfrm>
          <a:prstGeom prst="rect">
            <a:avLst/>
          </a:prstGeom>
        </p:spPr>
      </p:pic>
    </p:spTree>
    <p:extLst>
      <p:ext uri="{BB962C8B-B14F-4D97-AF65-F5344CB8AC3E}">
        <p14:creationId xmlns:p14="http://schemas.microsoft.com/office/powerpoint/2010/main" val="274314913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3041B92D-3DFC-2FA4-09C7-B4708E54CEFD}"/>
              </a:ext>
            </a:extLst>
          </p:cNvPr>
          <p:cNvSpPr txBox="1">
            <a:spLocks/>
          </p:cNvSpPr>
          <p:nvPr/>
        </p:nvSpPr>
        <p:spPr>
          <a:xfrm>
            <a:off x="3540868" y="2110903"/>
            <a:ext cx="6186792" cy="957532"/>
          </a:xfrm>
          <a:prstGeom prst="rect">
            <a:avLst/>
          </a:prstGeom>
          <a:solidFill>
            <a:srgbClr val="BF0000"/>
          </a:solidFill>
          <a:ln w="12700">
            <a:miter lim="400000"/>
          </a:ln>
          <a:extLst>
            <a:ext uri="{C572A759-6A51-4108-AA02-DFA0A04FC94B}">
              <ma14:wrappingTextBoxFlag xmlns="" xmlns:ma14="http://schemas.microsoft.com/office/mac/drawingml/2011/main" val="1"/>
            </a:ext>
          </a:extLst>
        </p:spPr>
        <p:txBody>
          <a:bodyPr lIns="71436" tIns="71436" rIns="71436" bIns="71436" anchor="ctr">
            <a:normAutofit/>
          </a:bodyPr>
          <a:lstStyle>
            <a:lvl1pPr marL="0" marR="0" indent="0" algn="l" defTabSz="308475" eaLnBrk="1" latinLnBrk="0" hangingPunct="1">
              <a:lnSpc>
                <a:spcPct val="100000"/>
              </a:lnSpc>
              <a:spcBef>
                <a:spcPts val="0"/>
              </a:spcBef>
              <a:spcAft>
                <a:spcPts val="0"/>
              </a:spcAft>
              <a:buClrTx/>
              <a:buSzTx/>
              <a:buFontTx/>
              <a:buNone/>
              <a:tabLst/>
              <a:defRPr kumimoji="1" sz="2200" b="1" i="0" u="none" strike="noStrike" cap="none" spc="0" baseline="0">
                <a:ln>
                  <a:noFill/>
                </a:ln>
                <a:solidFill>
                  <a:srgbClr val="000000"/>
                </a:solidFill>
                <a:uFillTx/>
                <a:latin typeface="Rakuten Sans JP" panose="020B0400000000000000" pitchFamily="34" charset="-128"/>
                <a:ea typeface="Rakuten Sans JP" panose="020B0400000000000000" pitchFamily="34" charset="-128"/>
                <a:cs typeface="Rakuten Sans" panose="020B0503020203020204" pitchFamily="34" charset="0"/>
                <a:sym typeface="メイリオ"/>
              </a:defRPr>
            </a:lvl1pPr>
            <a:lvl2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2pPr>
            <a:lvl3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3pPr>
            <a:lvl4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4pPr>
            <a:lvl5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5pPr>
            <a:lvl6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6pPr>
            <a:lvl7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7pPr>
            <a:lvl8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8pPr>
            <a:lvl9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9pPr>
          </a:lstStyle>
          <a:p>
            <a:pPr marL="0" marR="0" lvl="0" indent="0" algn="l" defTabSz="308475"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a:ln>
                  <a:noFill/>
                </a:ln>
                <a:solidFill>
                  <a:srgbClr val="FFFFFF"/>
                </a:solidFill>
                <a:effectLst/>
                <a:uLnTx/>
                <a:uFillTx/>
                <a:ea typeface="Rakuten Sans JP" panose="020B0400000000000000" pitchFamily="34" charset="-128"/>
                <a:sym typeface="メイリオ"/>
              </a:rPr>
              <a:t>Thank you for your </a:t>
            </a:r>
            <a:r>
              <a:rPr kumimoji="1" lang="en-US" altLang="ja-JP" sz="3200" b="1" i="0" u="none" strike="noStrike" kern="0" cap="none" spc="0" normalizeH="0" baseline="0" noProof="0" err="1">
                <a:ln>
                  <a:noFill/>
                </a:ln>
                <a:solidFill>
                  <a:srgbClr val="FFFFFF"/>
                </a:solidFill>
                <a:effectLst/>
                <a:uLnTx/>
                <a:uFillTx/>
                <a:ea typeface="Rakuten Sans JP" panose="020B0400000000000000" pitchFamily="34" charset="-128"/>
                <a:sym typeface="メイリオ"/>
              </a:rPr>
              <a:t>listeninng</a:t>
            </a:r>
            <a:endParaRPr kumimoji="1" lang="ja-JP" altLang="en-US" sz="3200" b="1" i="0" u="none" strike="noStrike" kern="0" cap="none" spc="0" normalizeH="0" baseline="0" noProof="0">
              <a:ln>
                <a:noFill/>
              </a:ln>
              <a:solidFill>
                <a:srgbClr val="FFFFFF"/>
              </a:solidFill>
              <a:effectLst/>
              <a:uLnTx/>
              <a:uFillTx/>
              <a:ea typeface="Rakuten Sans JP" panose="020B0400000000000000" pitchFamily="34" charset="-128"/>
              <a:sym typeface="メイリオ"/>
            </a:endParaRPr>
          </a:p>
        </p:txBody>
      </p:sp>
    </p:spTree>
    <p:extLst>
      <p:ext uri="{BB962C8B-B14F-4D97-AF65-F5344CB8AC3E}">
        <p14:creationId xmlns:p14="http://schemas.microsoft.com/office/powerpoint/2010/main" val="4901633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US" altLang="ja-JP" sz="3200">
                <a:solidFill>
                  <a:schemeClr val="bg1"/>
                </a:solidFill>
              </a:rPr>
              <a:t>the difficult part</a:t>
            </a:r>
            <a:endParaRPr lang="ja-JP" sz="3200">
              <a:solidFill>
                <a:schemeClr val="bg1"/>
              </a:solidFill>
            </a:endParaRPr>
          </a:p>
        </p:txBody>
      </p:sp>
      <p:sp>
        <p:nvSpPr>
          <p:cNvPr id="3" name="コンテンツ プレースホルダー 2">
            <a:extLst>
              <a:ext uri="{FF2B5EF4-FFF2-40B4-BE49-F238E27FC236}">
                <a16:creationId xmlns:a16="http://schemas.microsoft.com/office/drawing/2014/main" id="{0BF74718-4AC9-1E81-ECCE-2425417B62CD}"/>
              </a:ext>
            </a:extLst>
          </p:cNvPr>
          <p:cNvSpPr>
            <a:spLocks noGrp="1"/>
          </p:cNvSpPr>
          <p:nvPr>
            <p:ph sz="quarter" idx="10"/>
          </p:nvPr>
        </p:nvSpPr>
        <p:spPr>
          <a:xfrm>
            <a:off x="123170" y="1753775"/>
            <a:ext cx="11945660" cy="1675225"/>
          </a:xfrm>
        </p:spPr>
        <p:txBody>
          <a:bodyPr lIns="91440" tIns="45720" rIns="91440" bIns="45720" anchor="t"/>
          <a:lstStyle/>
          <a:p>
            <a:r>
              <a:rPr lang="en-US" sz="2400" b="1">
                <a:solidFill>
                  <a:srgbClr val="BF0000"/>
                </a:solidFill>
                <a:ea typeface="Rakuten Sans JP"/>
              </a:rPr>
              <a:t>Rakuten Recipe API</a:t>
            </a:r>
          </a:p>
          <a:p>
            <a:pPr marL="342900" indent="-342900">
              <a:buFont typeface="Arial"/>
              <a:buChar char="•"/>
            </a:pPr>
            <a:r>
              <a:rPr lang="en-US" sz="2000">
                <a:solidFill>
                  <a:schemeClr val="tx1"/>
                </a:solidFill>
                <a:ea typeface="Rakuten Sans JP"/>
              </a:rPr>
              <a:t>The input parameter category Id didn't match categories like 'emergency food' or 'alpha rice,’</a:t>
            </a:r>
          </a:p>
          <a:p>
            <a:r>
              <a:rPr lang="en-US" altLang="ja-JP" sz="2400" b="1">
                <a:solidFill>
                  <a:srgbClr val="BF0000"/>
                </a:solidFill>
                <a:latin typeface="Segoe UI"/>
                <a:ea typeface="Rakuten Sans JP"/>
                <a:cs typeface="Segoe UI"/>
              </a:rPr>
              <a:t>    </a:t>
            </a:r>
            <a:r>
              <a:rPr lang="en-US" altLang="ja-JP" sz="2000"/>
              <a:t>so, I had to come up with quiz questions based on categories it did support, like 'canned food' or 'instant ramen.'"</a:t>
            </a:r>
          </a:p>
        </p:txBody>
      </p:sp>
      <p:sp>
        <p:nvSpPr>
          <p:cNvPr id="5" name="正方形/長方形 4">
            <a:extLst>
              <a:ext uri="{FF2B5EF4-FFF2-40B4-BE49-F238E27FC236}">
                <a16:creationId xmlns:a16="http://schemas.microsoft.com/office/drawing/2014/main" id="{ECB36F3E-149E-DB84-54D4-3076CB69C796}"/>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7" name="図 6">
            <a:extLst>
              <a:ext uri="{FF2B5EF4-FFF2-40B4-BE49-F238E27FC236}">
                <a16:creationId xmlns:a16="http://schemas.microsoft.com/office/drawing/2014/main" id="{D3AF7EED-4CE9-9EE1-CD77-5D08D42BB1B7}"/>
              </a:ext>
            </a:extLst>
          </p:cNvPr>
          <p:cNvPicPr>
            <a:picLocks noChangeAspect="1"/>
          </p:cNvPicPr>
          <p:nvPr/>
        </p:nvPicPr>
        <p:blipFill rotWithShape="1">
          <a:blip r:embed="rId3"/>
          <a:srcRect r="13384"/>
          <a:stretch/>
        </p:blipFill>
        <p:spPr>
          <a:xfrm>
            <a:off x="2609236" y="4848808"/>
            <a:ext cx="7624262" cy="1771897"/>
          </a:xfrm>
          <a:prstGeom prst="rect">
            <a:avLst/>
          </a:prstGeom>
        </p:spPr>
      </p:pic>
      <p:pic>
        <p:nvPicPr>
          <p:cNvPr id="10" name="図 9">
            <a:extLst>
              <a:ext uri="{FF2B5EF4-FFF2-40B4-BE49-F238E27FC236}">
                <a16:creationId xmlns:a16="http://schemas.microsoft.com/office/drawing/2014/main" id="{1E7892E0-5571-F1BD-D927-F4008545D486}"/>
              </a:ext>
            </a:extLst>
          </p:cNvPr>
          <p:cNvPicPr>
            <a:picLocks noChangeAspect="1"/>
          </p:cNvPicPr>
          <p:nvPr/>
        </p:nvPicPr>
        <p:blipFill>
          <a:blip r:embed="rId4"/>
          <a:stretch>
            <a:fillRect/>
          </a:stretch>
        </p:blipFill>
        <p:spPr>
          <a:xfrm>
            <a:off x="624376" y="4112041"/>
            <a:ext cx="4620270" cy="676369"/>
          </a:xfrm>
          <a:prstGeom prst="rect">
            <a:avLst/>
          </a:prstGeom>
        </p:spPr>
      </p:pic>
    </p:spTree>
    <p:extLst>
      <p:ext uri="{BB962C8B-B14F-4D97-AF65-F5344CB8AC3E}">
        <p14:creationId xmlns:p14="http://schemas.microsoft.com/office/powerpoint/2010/main" val="428101859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US" altLang="ja-JP" sz="3200">
                <a:solidFill>
                  <a:schemeClr val="bg1"/>
                </a:solidFill>
              </a:rPr>
              <a:t>Priority actions theme </a:t>
            </a:r>
            <a:endParaRPr kumimoji="1" lang="ja-JP" altLang="en-US" sz="3200">
              <a:solidFill>
                <a:schemeClr val="bg1"/>
              </a:solidFill>
            </a:endParaRPr>
          </a:p>
        </p:txBody>
      </p:sp>
      <p:sp>
        <p:nvSpPr>
          <p:cNvPr id="3" name="コンテンツ プレースホルダー 2">
            <a:extLst>
              <a:ext uri="{FF2B5EF4-FFF2-40B4-BE49-F238E27FC236}">
                <a16:creationId xmlns:a16="http://schemas.microsoft.com/office/drawing/2014/main" id="{0BF74718-4AC9-1E81-ECCE-2425417B62CD}"/>
              </a:ext>
            </a:extLst>
          </p:cNvPr>
          <p:cNvSpPr>
            <a:spLocks noGrp="1"/>
          </p:cNvSpPr>
          <p:nvPr>
            <p:ph sz="quarter" idx="10"/>
          </p:nvPr>
        </p:nvSpPr>
        <p:spPr>
          <a:xfrm>
            <a:off x="224682" y="1712069"/>
            <a:ext cx="11742635" cy="3987880"/>
          </a:xfrm>
        </p:spPr>
        <p:txBody>
          <a:bodyPr/>
          <a:lstStyle/>
          <a:p>
            <a:endParaRPr kumimoji="1" lang="en-US" altLang="ja-JP"/>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r>
              <a:rPr kumimoji="1" lang="ja-JP" altLang="en-US"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①</a:t>
            </a:r>
            <a:r>
              <a:rPr lang="en-US" altLang="ja-JP" sz="2000"/>
              <a:t> Understanding disaster risk</a:t>
            </a:r>
            <a:endParaRPr kumimoji="1" lang="ja-JP" altLang="en-US"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kumimoji="1" lang="ja-JP" altLang="en-US"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r>
              <a:rPr kumimoji="1" lang="ja-JP" altLang="en-US"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②</a:t>
            </a:r>
            <a:r>
              <a:rPr lang="en-US" altLang="ja-JP" sz="2000"/>
              <a:t>Strengthening disaster risk governance to manage disaster risk </a:t>
            </a: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kumimoji="1" lang="ja-JP" altLang="en-US"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r>
              <a:rPr kumimoji="1" lang="ja-JP" altLang="en-US"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③</a:t>
            </a:r>
            <a:r>
              <a:rPr lang="en-US" altLang="ja-JP" sz="2000"/>
              <a:t>Investing in disaster risk reduction for resilience </a:t>
            </a:r>
            <a:endParaRPr kumimoji="1" lang="ja-JP" altLang="en-US"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kumimoji="1" lang="ja-JP" altLang="en-US"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r>
              <a:rPr kumimoji="1" lang="ja-JP" altLang="en-US"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④</a:t>
            </a:r>
            <a:r>
              <a:rPr lang="en-US" altLang="ja-JP" sz="2000"/>
              <a:t>: Enhancing disaster preparedness for effective response and to “Build Back Better” in </a:t>
            </a:r>
            <a:r>
              <a:rPr lang="ja-JP" altLang="en-US" sz="2000"/>
              <a:t>　</a:t>
            </a:r>
            <a:endParaRPr lang="en-US" altLang="ja-JP" sz="2000"/>
          </a:p>
          <a:p>
            <a:pPr marR="0" lvl="0" algn="l" defTabSz="308367" eaLnBrk="1" fontAlgn="auto" latinLnBrk="0" hangingPunct="1">
              <a:lnSpc>
                <a:spcPct val="100000"/>
              </a:lnSpc>
              <a:spcBef>
                <a:spcPts val="0"/>
              </a:spcBef>
              <a:spcAft>
                <a:spcPts val="1200"/>
              </a:spcAft>
              <a:buClrTx/>
              <a:buSzTx/>
              <a:tabLst/>
              <a:defRPr/>
            </a:pPr>
            <a:r>
              <a:rPr lang="ja-JP" altLang="en-US" sz="2000"/>
              <a:t>　　   </a:t>
            </a:r>
            <a:r>
              <a:rPr lang="en-US" altLang="ja-JP" sz="2000"/>
              <a:t>recovery, rehabilitation and reconstruction </a:t>
            </a:r>
            <a:endParaRPr kumimoji="1" lang="ja-JP" altLang="en-US"/>
          </a:p>
        </p:txBody>
      </p:sp>
      <p:sp>
        <p:nvSpPr>
          <p:cNvPr id="8" name="正方形/長方形 7">
            <a:extLst>
              <a:ext uri="{FF2B5EF4-FFF2-40B4-BE49-F238E27FC236}">
                <a16:creationId xmlns:a16="http://schemas.microsoft.com/office/drawing/2014/main" id="{93D5105F-F27C-249B-FFEC-C0FD70B2BD5C}"/>
              </a:ext>
            </a:extLst>
          </p:cNvPr>
          <p:cNvSpPr>
            <a:spLocks noChangeAspect="1"/>
          </p:cNvSpPr>
          <p:nvPr/>
        </p:nvSpPr>
        <p:spPr>
          <a:xfrm>
            <a:off x="10969788" y="3874"/>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5" name="テキスト ボックス 4">
            <a:extLst>
              <a:ext uri="{FF2B5EF4-FFF2-40B4-BE49-F238E27FC236}">
                <a16:creationId xmlns:a16="http://schemas.microsoft.com/office/drawing/2014/main" id="{9DC7C920-ED4E-C0AF-481B-2D93EF5CC368}"/>
              </a:ext>
            </a:extLst>
          </p:cNvPr>
          <p:cNvSpPr txBox="1"/>
          <p:nvPr/>
        </p:nvSpPr>
        <p:spPr>
          <a:xfrm>
            <a:off x="-1" y="1194080"/>
            <a:ext cx="8842443" cy="523220"/>
          </a:xfrm>
          <a:prstGeom prst="rect">
            <a:avLst/>
          </a:prstGeom>
          <a:noFill/>
        </p:spPr>
        <p:txBody>
          <a:bodyPr wrap="square">
            <a:spAutoFit/>
          </a:bodyPr>
          <a:lstStyle/>
          <a:p>
            <a:r>
              <a:rPr lang="en-US" altLang="ja-JP" sz="2800" b="1"/>
              <a:t>World Conference on Disaster Reduction in 2015</a:t>
            </a:r>
          </a:p>
        </p:txBody>
      </p:sp>
      <p:sp>
        <p:nvSpPr>
          <p:cNvPr id="6" name="円: 塗りつぶしなし 5">
            <a:extLst>
              <a:ext uri="{FF2B5EF4-FFF2-40B4-BE49-F238E27FC236}">
                <a16:creationId xmlns:a16="http://schemas.microsoft.com/office/drawing/2014/main" id="{94AAFFD7-A296-F64A-037E-4003C4449A6F}"/>
              </a:ext>
            </a:extLst>
          </p:cNvPr>
          <p:cNvSpPr/>
          <p:nvPr/>
        </p:nvSpPr>
        <p:spPr>
          <a:xfrm>
            <a:off x="107005" y="1869796"/>
            <a:ext cx="836579" cy="730986"/>
          </a:xfrm>
          <a:prstGeom prst="donut">
            <a:avLst>
              <a:gd name="adj" fmla="val 113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4239541E-C002-350F-F0D2-B0E0B876335F}"/>
              </a:ext>
            </a:extLst>
          </p:cNvPr>
          <p:cNvSpPr txBox="1"/>
          <p:nvPr/>
        </p:nvSpPr>
        <p:spPr>
          <a:xfrm>
            <a:off x="1332794" y="5992821"/>
            <a:ext cx="11089532" cy="461665"/>
          </a:xfrm>
          <a:prstGeom prst="rect">
            <a:avLst/>
          </a:prstGeom>
          <a:noFill/>
        </p:spPr>
        <p:txBody>
          <a:bodyPr wrap="square">
            <a:spAutoFit/>
          </a:bodyPr>
          <a:lstStyle/>
          <a:p>
            <a:r>
              <a:rPr lang="en-US" altLang="ja-JP" sz="2400">
                <a:solidFill>
                  <a:srgbClr val="FF0000"/>
                </a:solidFill>
              </a:rPr>
              <a:t>Our team chose to focus on </a:t>
            </a:r>
            <a:r>
              <a:rPr lang="ja-JP" altLang="en-US" sz="2400">
                <a:solidFill>
                  <a:srgbClr val="FF0000"/>
                </a:solidFill>
              </a:rPr>
              <a:t>①：</a:t>
            </a:r>
            <a:r>
              <a:rPr lang="en-US" altLang="ja-JP" sz="2400">
                <a:solidFill>
                  <a:srgbClr val="FF0000"/>
                </a:solidFill>
              </a:rPr>
              <a:t>understanding disaster risk</a:t>
            </a:r>
            <a:endParaRPr lang="ja-JP" altLang="en-US" sz="2400">
              <a:solidFill>
                <a:srgbClr val="FF0000"/>
              </a:solidFill>
            </a:endParaRPr>
          </a:p>
        </p:txBody>
      </p:sp>
      <p:sp>
        <p:nvSpPr>
          <p:cNvPr id="9" name="矢印: 右 8">
            <a:extLst>
              <a:ext uri="{FF2B5EF4-FFF2-40B4-BE49-F238E27FC236}">
                <a16:creationId xmlns:a16="http://schemas.microsoft.com/office/drawing/2014/main" id="{DCEC14D0-E820-BF0E-1EC0-377F63EAA033}"/>
              </a:ext>
            </a:extLst>
          </p:cNvPr>
          <p:cNvSpPr/>
          <p:nvPr/>
        </p:nvSpPr>
        <p:spPr>
          <a:xfrm>
            <a:off x="682558" y="5963179"/>
            <a:ext cx="522052" cy="46166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0314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kumimoji="1" lang="en-US" altLang="ja-JP" sz="3200">
                <a:solidFill>
                  <a:schemeClr val="bg1"/>
                </a:solidFill>
              </a:rPr>
              <a:t>Concrete </a:t>
            </a:r>
            <a:r>
              <a:rPr kumimoji="1" lang="en" altLang="ja-JP" sz="3200">
                <a:solidFill>
                  <a:schemeClr val="bg1"/>
                </a:solidFill>
              </a:rPr>
              <a:t>Issue</a:t>
            </a:r>
            <a:endParaRPr kumimoji="1" lang="ja-JP" altLang="en-US" sz="3200">
              <a:solidFill>
                <a:schemeClr val="bg1"/>
              </a:solidFill>
            </a:endParaRPr>
          </a:p>
        </p:txBody>
      </p:sp>
      <p:sp>
        <p:nvSpPr>
          <p:cNvPr id="5" name="テキスト ボックス 4">
            <a:extLst>
              <a:ext uri="{FF2B5EF4-FFF2-40B4-BE49-F238E27FC236}">
                <a16:creationId xmlns:a16="http://schemas.microsoft.com/office/drawing/2014/main" id="{12401C2A-1C94-6DC3-C5C4-997F43B715D9}"/>
              </a:ext>
            </a:extLst>
          </p:cNvPr>
          <p:cNvSpPr txBox="1"/>
          <p:nvPr/>
        </p:nvSpPr>
        <p:spPr>
          <a:xfrm>
            <a:off x="154254" y="1118536"/>
            <a:ext cx="11557848" cy="954107"/>
          </a:xfrm>
          <a:prstGeom prst="rect">
            <a:avLst/>
          </a:prstGeom>
          <a:noFill/>
        </p:spPr>
        <p:txBody>
          <a:bodyPr wrap="square">
            <a:spAutoFit/>
          </a:bodyPr>
          <a:lstStyle/>
          <a:p>
            <a:r>
              <a:rPr lang="en-US" altLang="ja-JP" sz="2800"/>
              <a:t>When we take a closer look at </a:t>
            </a:r>
            <a:r>
              <a:rPr lang="ja-JP" altLang="en-US" sz="2800"/>
              <a:t>①</a:t>
            </a:r>
            <a:r>
              <a:rPr lang="en-US" altLang="ja-JP" sz="2800"/>
              <a:t>:understanding disaster risk, </a:t>
            </a:r>
          </a:p>
          <a:p>
            <a:r>
              <a:rPr lang="en-US" altLang="ja-JP" sz="2800"/>
              <a:t>we can identify the following issues</a:t>
            </a:r>
            <a:endParaRPr lang="en-US" altLang="ja-JP" sz="2800" b="1"/>
          </a:p>
        </p:txBody>
      </p:sp>
      <p:sp>
        <p:nvSpPr>
          <p:cNvPr id="7" name="テキスト ボックス 6">
            <a:extLst>
              <a:ext uri="{FF2B5EF4-FFF2-40B4-BE49-F238E27FC236}">
                <a16:creationId xmlns:a16="http://schemas.microsoft.com/office/drawing/2014/main" id="{81F1B1B6-CDE5-9417-7AC7-3DD245424DF8}"/>
              </a:ext>
            </a:extLst>
          </p:cNvPr>
          <p:cNvSpPr txBox="1"/>
          <p:nvPr/>
        </p:nvSpPr>
        <p:spPr>
          <a:xfrm>
            <a:off x="454481" y="2486659"/>
            <a:ext cx="10787332" cy="2708434"/>
          </a:xfrm>
          <a:prstGeom prst="rect">
            <a:avLst/>
          </a:prstGeom>
          <a:noFill/>
        </p:spPr>
        <p:txBody>
          <a:bodyPr wrap="square">
            <a:spAutoFit/>
          </a:bodyPr>
          <a:lstStyle/>
          <a:p>
            <a:pPr marR="0" lvl="0" algn="l" defTabSz="308367" eaLnBrk="1" fontAlgn="auto" latinLnBrk="0" hangingPunct="1">
              <a:lnSpc>
                <a:spcPct val="100000"/>
              </a:lnSpc>
              <a:spcBef>
                <a:spcPts val="0"/>
              </a:spcBef>
              <a:spcAft>
                <a:spcPts val="1200"/>
              </a:spcAft>
              <a:buClrTx/>
              <a:buSzTx/>
              <a:tabLst/>
              <a:defRPr/>
            </a:pPr>
            <a:r>
              <a:rPr lang="ja-JP" altLang="en-US"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① </a:t>
            </a:r>
            <a:r>
              <a:rPr lang="en-US" altLang="ja-JP" sz="2000"/>
              <a:t>Lack of knowledge about disaster prevention</a:t>
            </a:r>
            <a:endParaRPr kumimoji="1" lang="en-US" altLang="ja-JP" sz="20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defTabSz="308367">
              <a:spcAft>
                <a:spcPts val="1200"/>
              </a:spcAft>
              <a:defRPr/>
            </a:pPr>
            <a:r>
              <a:rPr lang="en-US" altLang="ja-JP"/>
              <a:t>People are scared of disasters, but they don't have much basic knowledge about disaster prevention because there aren’t many opportunities to learn</a:t>
            </a:r>
          </a:p>
          <a:p>
            <a:pPr defTabSz="308367">
              <a:spcAft>
                <a:spcPts val="1200"/>
              </a:spcAft>
              <a:defRPr/>
            </a:pPr>
            <a:endParaRPr kumimoji="1" lang="en-US" altLang="ja-JP" sz="1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lvl="0" defTabSz="308367">
              <a:spcAft>
                <a:spcPts val="1200"/>
              </a:spcAft>
              <a:defRPr/>
            </a:pPr>
            <a:r>
              <a:rPr lang="ja-JP" altLang="en-US"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② </a:t>
            </a:r>
            <a:r>
              <a:rPr lang="en-US" altLang="ja-JP"/>
              <a:t>Low awareness of disaster prevention</a:t>
            </a:r>
            <a:endParaRPr kumimoji="1" lang="ja-JP" altLang="en-US" sz="1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lvl="0" defTabSz="308367">
              <a:spcAft>
                <a:spcPts val="1200"/>
              </a:spcAft>
              <a:defRPr/>
            </a:pPr>
            <a:r>
              <a:rPr lang="en-US" altLang="ja-JP"/>
              <a:t>Even though people want to learn more, they don’t take the initiative to educate themselves since disasters are unpredictable, so they tend to put it off</a:t>
            </a:r>
            <a:endParaRPr kumimoji="1" lang="en-US" altLang="ja-JP" sz="1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p:txBody>
      </p:sp>
      <p:sp>
        <p:nvSpPr>
          <p:cNvPr id="4" name="正方形/長方形 3">
            <a:extLst>
              <a:ext uri="{FF2B5EF4-FFF2-40B4-BE49-F238E27FC236}">
                <a16:creationId xmlns:a16="http://schemas.microsoft.com/office/drawing/2014/main" id="{BC462AEF-4E40-2355-AF80-4C678E0C5697}"/>
              </a:ext>
            </a:extLst>
          </p:cNvPr>
          <p:cNvSpPr>
            <a:spLocks noChangeAspect="1"/>
          </p:cNvSpPr>
          <p:nvPr/>
        </p:nvSpPr>
        <p:spPr>
          <a:xfrm>
            <a:off x="10969788" y="3874"/>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3" name="テキスト ボックス 2">
            <a:extLst>
              <a:ext uri="{FF2B5EF4-FFF2-40B4-BE49-F238E27FC236}">
                <a16:creationId xmlns:a16="http://schemas.microsoft.com/office/drawing/2014/main" id="{57562692-2428-039C-2466-A3B4D11624AE}"/>
              </a:ext>
            </a:extLst>
          </p:cNvPr>
          <p:cNvSpPr txBox="1"/>
          <p:nvPr/>
        </p:nvSpPr>
        <p:spPr>
          <a:xfrm>
            <a:off x="-282102" y="5618982"/>
            <a:ext cx="12110936" cy="1107996"/>
          </a:xfrm>
          <a:prstGeom prst="rect">
            <a:avLst/>
          </a:prstGeom>
          <a:noFill/>
        </p:spPr>
        <p:txBody>
          <a:bodyPr wrap="square">
            <a:spAutoFit/>
          </a:bodyPr>
          <a:lstStyle/>
          <a:p>
            <a:pPr lvl="0" algn="ctr" defTabSz="308367">
              <a:spcAft>
                <a:spcPts val="1200"/>
              </a:spcAft>
              <a:defRPr/>
            </a:pPr>
            <a:r>
              <a:rPr lang="en-US" altLang="ja-JP" sz="2800">
                <a:solidFill>
                  <a:srgbClr val="FF0000"/>
                </a:solidFill>
              </a:rPr>
              <a:t>We proposed a new</a:t>
            </a:r>
            <a:r>
              <a:rPr lang="ja-JP" altLang="en-US" sz="2800">
                <a:solidFill>
                  <a:srgbClr val="FF0000"/>
                </a:solidFill>
              </a:rPr>
              <a:t> </a:t>
            </a:r>
            <a:r>
              <a:rPr lang="en-US" altLang="ja-JP" sz="2800">
                <a:solidFill>
                  <a:srgbClr val="FF0000"/>
                </a:solidFill>
              </a:rPr>
              <a:t>and </a:t>
            </a:r>
            <a:r>
              <a:rPr lang="en-US" altLang="ja-JP" sz="2800">
                <a:solidFill>
                  <a:schemeClr val="accent5"/>
                </a:solidFill>
              </a:rPr>
              <a:t>unique</a:t>
            </a:r>
            <a:r>
              <a:rPr lang="en-US" altLang="ja-JP" sz="2800">
                <a:solidFill>
                  <a:srgbClr val="FF0000"/>
                </a:solidFill>
              </a:rPr>
              <a:t> solution to solve </a:t>
            </a:r>
          </a:p>
          <a:p>
            <a:pPr lvl="0" algn="ctr" defTabSz="308367">
              <a:spcAft>
                <a:spcPts val="1200"/>
              </a:spcAft>
              <a:defRPr/>
            </a:pPr>
            <a:r>
              <a:rPr lang="en-US" altLang="ja-JP" sz="2800">
                <a:solidFill>
                  <a:srgbClr val="FF0000"/>
                </a:solidFill>
              </a:rPr>
              <a:t>these issues by using Rakuten’s services.</a:t>
            </a:r>
          </a:p>
        </p:txBody>
      </p:sp>
      <p:sp>
        <p:nvSpPr>
          <p:cNvPr id="6" name="矢印: 右 5">
            <a:extLst>
              <a:ext uri="{FF2B5EF4-FFF2-40B4-BE49-F238E27FC236}">
                <a16:creationId xmlns:a16="http://schemas.microsoft.com/office/drawing/2014/main" id="{899911D4-7BED-38CD-143A-2D8046F387BC}"/>
              </a:ext>
            </a:extLst>
          </p:cNvPr>
          <p:cNvSpPr/>
          <p:nvPr/>
        </p:nvSpPr>
        <p:spPr>
          <a:xfrm>
            <a:off x="477440" y="5763875"/>
            <a:ext cx="421008" cy="40910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13419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US" altLang="ja-JP" sz="3200">
                <a:solidFill>
                  <a:schemeClr val="bg1"/>
                </a:solidFill>
              </a:rPr>
              <a:t>Solution</a:t>
            </a:r>
            <a:endParaRPr kumimoji="1" lang="ja-JP" altLang="en-US" sz="3200">
              <a:solidFill>
                <a:schemeClr val="bg1"/>
              </a:solidFill>
            </a:endParaRPr>
          </a:p>
        </p:txBody>
      </p:sp>
      <p:sp>
        <p:nvSpPr>
          <p:cNvPr id="5" name="正方形/長方形 4">
            <a:extLst>
              <a:ext uri="{FF2B5EF4-FFF2-40B4-BE49-F238E27FC236}">
                <a16:creationId xmlns:a16="http://schemas.microsoft.com/office/drawing/2014/main" id="{76B97577-D5D6-D82F-218C-6143CE412414}"/>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1026" name="Picture 2">
            <a:extLst>
              <a:ext uri="{FF2B5EF4-FFF2-40B4-BE49-F238E27FC236}">
                <a16:creationId xmlns:a16="http://schemas.microsoft.com/office/drawing/2014/main" id="{D6446E48-9A26-292F-67A9-8FC2842566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14" b="38253"/>
          <a:stretch/>
        </p:blipFill>
        <p:spPr bwMode="auto">
          <a:xfrm>
            <a:off x="0" y="1585608"/>
            <a:ext cx="6843028" cy="330740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C9388A8-341D-47D3-8706-E980492AED1C}"/>
              </a:ext>
            </a:extLst>
          </p:cNvPr>
          <p:cNvSpPr txBox="1"/>
          <p:nvPr/>
        </p:nvSpPr>
        <p:spPr>
          <a:xfrm>
            <a:off x="1128104" y="5011822"/>
            <a:ext cx="9721782" cy="1446550"/>
          </a:xfrm>
          <a:prstGeom prst="rect">
            <a:avLst/>
          </a:prstGeom>
          <a:noFill/>
        </p:spPr>
        <p:txBody>
          <a:bodyPr wrap="square">
            <a:spAutoFit/>
          </a:bodyPr>
          <a:lstStyle/>
          <a:p>
            <a:pPr algn="ctr"/>
            <a:r>
              <a:rPr lang="en-US" altLang="ja-JP" sz="4400">
                <a:solidFill>
                  <a:srgbClr val="FF0000"/>
                </a:solidFill>
              </a:rPr>
              <a:t>Disaster</a:t>
            </a:r>
            <a:r>
              <a:rPr lang="ja-JP" altLang="en-US" sz="4400">
                <a:solidFill>
                  <a:srgbClr val="FF0000"/>
                </a:solidFill>
              </a:rPr>
              <a:t> </a:t>
            </a:r>
            <a:r>
              <a:rPr lang="en-US" altLang="ja-JP" sz="4400">
                <a:solidFill>
                  <a:srgbClr val="FF0000"/>
                </a:solidFill>
              </a:rPr>
              <a:t>Prevention</a:t>
            </a:r>
            <a:r>
              <a:rPr lang="ja-JP" altLang="en-US" sz="4400">
                <a:solidFill>
                  <a:srgbClr val="FF0000"/>
                </a:solidFill>
              </a:rPr>
              <a:t> </a:t>
            </a:r>
            <a:r>
              <a:rPr lang="en-US" altLang="ja-JP" sz="4400">
                <a:solidFill>
                  <a:srgbClr val="FF0000"/>
                </a:solidFill>
              </a:rPr>
              <a:t>Quiz App</a:t>
            </a:r>
          </a:p>
          <a:p>
            <a:pPr algn="ctr"/>
            <a:r>
              <a:rPr lang="ja-JP" altLang="en-US" sz="4400">
                <a:solidFill>
                  <a:srgbClr val="FF0000"/>
                </a:solidFill>
              </a:rPr>
              <a:t>（楽天防災クイズ）</a:t>
            </a:r>
          </a:p>
        </p:txBody>
      </p:sp>
      <p:pic>
        <p:nvPicPr>
          <p:cNvPr id="12" name="図 11" descr="ロゴ&#10;&#10;中程度の精度で自動的に生成された説明">
            <a:extLst>
              <a:ext uri="{FF2B5EF4-FFF2-40B4-BE49-F238E27FC236}">
                <a16:creationId xmlns:a16="http://schemas.microsoft.com/office/drawing/2014/main" id="{0B0113BA-6B71-A393-B677-0FD4169B3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2629" y="1830364"/>
            <a:ext cx="3644861" cy="3031901"/>
          </a:xfrm>
          <a:prstGeom prst="rect">
            <a:avLst/>
          </a:prstGeom>
        </p:spPr>
      </p:pic>
      <p:sp>
        <p:nvSpPr>
          <p:cNvPr id="13" name="乗算記号 12">
            <a:extLst>
              <a:ext uri="{FF2B5EF4-FFF2-40B4-BE49-F238E27FC236}">
                <a16:creationId xmlns:a16="http://schemas.microsoft.com/office/drawing/2014/main" id="{8D52F09A-C616-CEF9-4DEF-9667C407CBCA}"/>
              </a:ext>
            </a:extLst>
          </p:cNvPr>
          <p:cNvSpPr/>
          <p:nvPr/>
        </p:nvSpPr>
        <p:spPr>
          <a:xfrm>
            <a:off x="5327515" y="2772383"/>
            <a:ext cx="1322961" cy="1313234"/>
          </a:xfrm>
          <a:prstGeom prst="mathMultiply">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n w="0"/>
              <a:solidFill>
                <a:schemeClr val="tx1"/>
              </a:solidFill>
              <a:effectLst>
                <a:outerShdw blurRad="38100" dist="19050" dir="2700000" algn="tl" rotWithShape="0">
                  <a:schemeClr val="dk1">
                    <a:alpha val="40000"/>
                  </a:schemeClr>
                </a:outerShdw>
              </a:effectLst>
            </a:endParaRPr>
          </a:p>
        </p:txBody>
      </p:sp>
      <p:sp>
        <p:nvSpPr>
          <p:cNvPr id="15" name="テキスト ボックス 14">
            <a:extLst>
              <a:ext uri="{FF2B5EF4-FFF2-40B4-BE49-F238E27FC236}">
                <a16:creationId xmlns:a16="http://schemas.microsoft.com/office/drawing/2014/main" id="{9FECB5E6-122C-C42A-FDE1-77013617A276}"/>
              </a:ext>
            </a:extLst>
          </p:cNvPr>
          <p:cNvSpPr txBox="1"/>
          <p:nvPr/>
        </p:nvSpPr>
        <p:spPr>
          <a:xfrm>
            <a:off x="2236552" y="1283021"/>
            <a:ext cx="6181926" cy="369332"/>
          </a:xfrm>
          <a:prstGeom prst="rect">
            <a:avLst/>
          </a:prstGeom>
          <a:noFill/>
        </p:spPr>
        <p:txBody>
          <a:bodyPr wrap="square">
            <a:spAutoFit/>
          </a:bodyPr>
          <a:lstStyle/>
          <a:p>
            <a:r>
              <a:rPr lang="en-US" altLang="ja-JP" sz="1800"/>
              <a:t>Disaster prevention</a:t>
            </a:r>
            <a:endParaRPr lang="ja-JP" altLang="en-US"/>
          </a:p>
        </p:txBody>
      </p:sp>
    </p:spTree>
    <p:extLst>
      <p:ext uri="{BB962C8B-B14F-4D97-AF65-F5344CB8AC3E}">
        <p14:creationId xmlns:p14="http://schemas.microsoft.com/office/powerpoint/2010/main" val="33318946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altLang="ja-JP" sz="3200">
                <a:solidFill>
                  <a:schemeClr val="bg1"/>
                </a:solidFill>
              </a:rPr>
              <a:t>How to solve</a:t>
            </a:r>
            <a:endParaRPr kumimoji="1" lang="ja-JP" altLang="en-US" sz="3200">
              <a:solidFill>
                <a:schemeClr val="bg1"/>
              </a:solidFill>
            </a:endParaRPr>
          </a:p>
        </p:txBody>
      </p:sp>
      <p:sp>
        <p:nvSpPr>
          <p:cNvPr id="5" name="正方形/長方形 4">
            <a:extLst>
              <a:ext uri="{FF2B5EF4-FFF2-40B4-BE49-F238E27FC236}">
                <a16:creationId xmlns:a16="http://schemas.microsoft.com/office/drawing/2014/main" id="{76B97577-D5D6-D82F-218C-6143CE412414}"/>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4" name="テキスト ボックス 3">
            <a:extLst>
              <a:ext uri="{FF2B5EF4-FFF2-40B4-BE49-F238E27FC236}">
                <a16:creationId xmlns:a16="http://schemas.microsoft.com/office/drawing/2014/main" id="{3EE3B56B-5B0C-9CB0-7ADB-E0F10B7FDA6D}"/>
              </a:ext>
            </a:extLst>
          </p:cNvPr>
          <p:cNvSpPr txBox="1"/>
          <p:nvPr/>
        </p:nvSpPr>
        <p:spPr>
          <a:xfrm>
            <a:off x="170670" y="1505537"/>
            <a:ext cx="11850659" cy="6001643"/>
          </a:xfrm>
          <a:prstGeom prst="rect">
            <a:avLst/>
          </a:prstGeom>
          <a:noFill/>
        </p:spPr>
        <p:txBody>
          <a:bodyPr wrap="square">
            <a:spAutoFit/>
          </a:bodyPr>
          <a:lstStyle/>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r>
              <a:rPr lang="en-US" altLang="ja-JP" sz="2400"/>
              <a:t>Answer the quiz correctly, you can earn </a:t>
            </a:r>
            <a:r>
              <a:rPr lang="en-US" altLang="ja-JP" sz="2400" b="1"/>
              <a:t>X</a:t>
            </a:r>
            <a:r>
              <a:rPr lang="en-US" altLang="ja-JP" sz="2400"/>
              <a:t> times more </a:t>
            </a:r>
            <a:r>
              <a:rPr lang="en-US" altLang="ja-JP" sz="2400">
                <a:solidFill>
                  <a:srgbClr val="C00000"/>
                </a:solidFill>
              </a:rPr>
              <a:t>Rakuten Points</a:t>
            </a:r>
          </a:p>
          <a:p>
            <a:pPr marR="0" lvl="0" algn="l" defTabSz="308367" eaLnBrk="1" fontAlgn="auto" latinLnBrk="0" hangingPunct="1">
              <a:lnSpc>
                <a:spcPct val="100000"/>
              </a:lnSpc>
              <a:spcBef>
                <a:spcPts val="0"/>
              </a:spcBef>
              <a:spcAft>
                <a:spcPts val="1200"/>
              </a:spcAft>
              <a:buClrTx/>
              <a:buSzTx/>
              <a:tabLst/>
              <a:defRPr/>
            </a:pPr>
            <a:r>
              <a:rPr lang="en-US" altLang="ja-JP" sz="2400"/>
              <a:t>By offering point rewards, even people who aren’t particularly interested in disaster prevention will be </a:t>
            </a:r>
            <a:r>
              <a:rPr lang="en-US" altLang="ja-JP" sz="2400">
                <a:solidFill>
                  <a:srgbClr val="FF0000"/>
                </a:solidFill>
              </a:rPr>
              <a:t>motivated to participate</a:t>
            </a:r>
          </a:p>
          <a:p>
            <a:pPr marR="0" lvl="0" algn="l" defTabSz="308367" eaLnBrk="1" fontAlgn="auto" latinLnBrk="0" hangingPunct="1">
              <a:lnSpc>
                <a:spcPct val="100000"/>
              </a:lnSpc>
              <a:spcBef>
                <a:spcPts val="0"/>
              </a:spcBef>
              <a:spcAft>
                <a:spcPts val="1200"/>
              </a:spcAft>
              <a:buClrTx/>
              <a:buSzTx/>
              <a:tabLst/>
              <a:defRPr/>
            </a:pPr>
            <a:endParaRPr kumimoji="1" lang="en-US" altLang="ja-JP" sz="1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r>
              <a:rPr lang="en-US" altLang="ja-JP" sz="2800"/>
              <a:t>Integrates with other Rakuten services</a:t>
            </a:r>
          </a:p>
          <a:p>
            <a:pPr marR="0" lvl="0" algn="l" defTabSz="308367" eaLnBrk="1" fontAlgn="auto" latinLnBrk="0" hangingPunct="1">
              <a:lnSpc>
                <a:spcPct val="100000"/>
              </a:lnSpc>
              <a:spcBef>
                <a:spcPts val="0"/>
              </a:spcBef>
              <a:spcAft>
                <a:spcPts val="1200"/>
              </a:spcAft>
              <a:buClrTx/>
              <a:buSzTx/>
              <a:tabLst/>
              <a:defRPr/>
            </a:pPr>
            <a:r>
              <a:rPr lang="en-US" altLang="ja-JP"/>
              <a:t>On the explanation pages of the quiz, we can feature ‘disaster prevention products from Rakuten market’ and ‘disaster-prevention recipes from Rakuten Recipe.’ </a:t>
            </a:r>
          </a:p>
          <a:p>
            <a:pPr marR="0" lvl="0" algn="l" defTabSz="308367" eaLnBrk="1" fontAlgn="auto" latinLnBrk="0" hangingPunct="1">
              <a:lnSpc>
                <a:spcPct val="100000"/>
              </a:lnSpc>
              <a:spcBef>
                <a:spcPts val="0"/>
              </a:spcBef>
              <a:spcAft>
                <a:spcPts val="1200"/>
              </a:spcAft>
              <a:buClrTx/>
              <a:buSzTx/>
              <a:tabLst/>
              <a:defRPr/>
            </a:pPr>
            <a:endParaRPr lang="en-US" altLang="ja-JP" sz="1000"/>
          </a:p>
          <a:p>
            <a:pPr marR="0" lvl="0" algn="l" defTabSz="308367" eaLnBrk="1" fontAlgn="auto" latinLnBrk="0" hangingPunct="1">
              <a:lnSpc>
                <a:spcPct val="100000"/>
              </a:lnSpc>
              <a:spcBef>
                <a:spcPts val="0"/>
              </a:spcBef>
              <a:spcAft>
                <a:spcPts val="1200"/>
              </a:spcAft>
              <a:buClrTx/>
              <a:buSzTx/>
              <a:tabLst/>
              <a:defRPr/>
            </a:pPr>
            <a:r>
              <a:rPr lang="en-US" altLang="ja-JP" sz="2400"/>
              <a:t>This not only provides </a:t>
            </a:r>
            <a:r>
              <a:rPr lang="en-US" altLang="ja-JP" sz="2400">
                <a:solidFill>
                  <a:srgbClr val="FF0000"/>
                </a:solidFill>
              </a:rPr>
              <a:t>knowledge</a:t>
            </a:r>
            <a:r>
              <a:rPr lang="en-US" altLang="ja-JP" sz="2400"/>
              <a:t> but also encourages </a:t>
            </a:r>
            <a:r>
              <a:rPr lang="en-US" altLang="ja-JP" sz="2400">
                <a:solidFill>
                  <a:srgbClr val="FF0000"/>
                </a:solidFill>
              </a:rPr>
              <a:t>real actions </a:t>
            </a:r>
            <a:r>
              <a:rPr lang="en-US" altLang="ja-JP" sz="2400"/>
              <a:t>like purchasing products or making disaster-prevention meals.</a:t>
            </a:r>
            <a:endParaRPr lang="en-US" altLang="ja-JP" sz="24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lang="en-US" altLang="ja-JP"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lang="en-US" altLang="ja-JP"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kumimoji="1" lang="en-US" altLang="ja-JP" sz="1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kumimoji="1" lang="ja-JP" altLang="en-US" sz="1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p:txBody>
      </p:sp>
    </p:spTree>
    <p:extLst>
      <p:ext uri="{BB962C8B-B14F-4D97-AF65-F5344CB8AC3E}">
        <p14:creationId xmlns:p14="http://schemas.microsoft.com/office/powerpoint/2010/main" val="14998766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kumimoji="1" lang="en" altLang="ja-JP" sz="3200">
                <a:solidFill>
                  <a:schemeClr val="bg1"/>
                </a:solidFill>
              </a:rPr>
              <a:t>Target User</a:t>
            </a:r>
            <a:endParaRPr kumimoji="1" lang="ja-JP" altLang="en-US" sz="3200">
              <a:solidFill>
                <a:schemeClr val="bg1"/>
              </a:solidFill>
            </a:endParaRPr>
          </a:p>
        </p:txBody>
      </p:sp>
      <p:sp>
        <p:nvSpPr>
          <p:cNvPr id="7" name="正方形/長方形 6">
            <a:extLst>
              <a:ext uri="{FF2B5EF4-FFF2-40B4-BE49-F238E27FC236}">
                <a16:creationId xmlns:a16="http://schemas.microsoft.com/office/drawing/2014/main" id="{3FB83AA9-C025-3EB2-F634-E63FBA9EA370}"/>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8" name="テキスト ボックス 7">
            <a:extLst>
              <a:ext uri="{FF2B5EF4-FFF2-40B4-BE49-F238E27FC236}">
                <a16:creationId xmlns:a16="http://schemas.microsoft.com/office/drawing/2014/main" id="{FBF24103-40F6-05AD-DAA3-CFDCC0DBC61E}"/>
              </a:ext>
            </a:extLst>
          </p:cNvPr>
          <p:cNvSpPr txBox="1"/>
          <p:nvPr/>
        </p:nvSpPr>
        <p:spPr>
          <a:xfrm>
            <a:off x="702334" y="1474619"/>
            <a:ext cx="10787332" cy="4031873"/>
          </a:xfrm>
          <a:prstGeom prst="rect">
            <a:avLst/>
          </a:prstGeom>
          <a:noFill/>
        </p:spPr>
        <p:txBody>
          <a:bodyPr wrap="square">
            <a:spAutoFit/>
          </a:bodyPr>
          <a:lstStyle/>
          <a:p>
            <a:pPr rtl="0">
              <a:spcBef>
                <a:spcPts val="0"/>
              </a:spcBef>
              <a:spcAft>
                <a:spcPts val="0"/>
              </a:spcAft>
            </a:pPr>
            <a:endParaRPr lang="en-US" altLang="ja-JP" sz="1800" b="0" i="0" u="none" strike="noStrike">
              <a:solidFill>
                <a:srgbClr val="000000"/>
              </a:solidFill>
              <a:effectLst/>
              <a:latin typeface="Arial" panose="020B0604020202020204" pitchFamily="34" charset="0"/>
            </a:endParaRPr>
          </a:p>
          <a:p>
            <a:pPr rtl="0">
              <a:spcBef>
                <a:spcPts val="0"/>
              </a:spcBef>
              <a:spcAft>
                <a:spcPts val="0"/>
              </a:spcAft>
            </a:pPr>
            <a:br>
              <a:rPr lang="ja-JP" altLang="en-US"/>
            </a:br>
            <a:endParaRPr kumimoji="1" lang="en-US" altLang="ja-JP" kern="0" cap="none" spc="0" normalizeH="0" baseline="0" noProof="0">
              <a:ln>
                <a:noFill/>
              </a:ln>
              <a:solidFill>
                <a:srgbClr val="000000"/>
              </a:solidFill>
              <a:uLnTx/>
              <a:uFillTx/>
              <a:latin typeface="Arial" panose="020B0604020202020204" pitchFamily="34" charset="0"/>
              <a:ea typeface="Rakuten Sans JP" panose="020B0400000000000000" pitchFamily="34" charset="-128"/>
              <a:cs typeface="Rakuten Sans" panose="020B0503020203020204" pitchFamily="34" charset="0"/>
              <a:sym typeface="メイリオ"/>
            </a:endParaRPr>
          </a:p>
          <a:p>
            <a:pPr marR="0" lvl="0" algn="l" defTabSz="308367" eaLnBrk="1" fontAlgn="auto" latinLnBrk="0" hangingPunct="1">
              <a:lnSpc>
                <a:spcPct val="100000"/>
              </a:lnSpc>
              <a:spcBef>
                <a:spcPts val="0"/>
              </a:spcBef>
              <a:spcAft>
                <a:spcPts val="1200"/>
              </a:spcAft>
              <a:buClrTx/>
              <a:buSzTx/>
              <a:tabLst/>
              <a:defRPr/>
            </a:pPr>
            <a:endParaRPr kumimoji="1" lang="en-US" altLang="ja-JP" sz="1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r>
              <a:rPr lang="en-US" altLang="ja-JP" sz="3600"/>
              <a:t>Rakuten market users who want to earn points</a:t>
            </a:r>
          </a:p>
          <a:p>
            <a:pPr marR="0" lvl="0" algn="l" defTabSz="308367" eaLnBrk="1" fontAlgn="auto" latinLnBrk="0" hangingPunct="1">
              <a:lnSpc>
                <a:spcPct val="100000"/>
              </a:lnSpc>
              <a:spcBef>
                <a:spcPts val="0"/>
              </a:spcBef>
              <a:spcAft>
                <a:spcPts val="1200"/>
              </a:spcAft>
              <a:buClrTx/>
              <a:buSzTx/>
              <a:tabLst/>
              <a:defRPr/>
            </a:pPr>
            <a:endParaRPr lang="en-US" altLang="ja-JP" sz="1800" b="0" i="0" u="none" strike="noStrike">
              <a:solidFill>
                <a:srgbClr val="000000"/>
              </a:solidFill>
              <a:effectLst/>
              <a:latin typeface="Arial" panose="020B0604020202020204" pitchFamily="34" charset="0"/>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r>
              <a:rPr lang="en-US" altLang="ja-JP" sz="3600" b="0" i="0" u="none" strike="noStrike">
                <a:solidFill>
                  <a:srgbClr val="000000"/>
                </a:solidFill>
                <a:effectLst/>
              </a:rPr>
              <a:t>Rakuten members who want to acquire their disaster preparedness knowledge</a:t>
            </a: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kumimoji="1" lang="ja-JP" altLang="en-US" sz="1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p:txBody>
      </p:sp>
      <p:sp>
        <p:nvSpPr>
          <p:cNvPr id="11" name="テキスト ボックス 10">
            <a:extLst>
              <a:ext uri="{FF2B5EF4-FFF2-40B4-BE49-F238E27FC236}">
                <a16:creationId xmlns:a16="http://schemas.microsoft.com/office/drawing/2014/main" id="{4CE1DB03-D31A-F80B-49D3-CE097B22594D}"/>
              </a:ext>
            </a:extLst>
          </p:cNvPr>
          <p:cNvSpPr txBox="1"/>
          <p:nvPr/>
        </p:nvSpPr>
        <p:spPr>
          <a:xfrm>
            <a:off x="233462" y="1351508"/>
            <a:ext cx="8842443" cy="523220"/>
          </a:xfrm>
          <a:prstGeom prst="rect">
            <a:avLst/>
          </a:prstGeom>
          <a:noFill/>
        </p:spPr>
        <p:txBody>
          <a:bodyPr wrap="square">
            <a:spAutoFit/>
          </a:bodyPr>
          <a:lstStyle/>
          <a:p>
            <a:r>
              <a:rPr lang="en-US" altLang="ja-JP" sz="2800" b="1"/>
              <a:t>In Target </a:t>
            </a:r>
          </a:p>
        </p:txBody>
      </p:sp>
    </p:spTree>
    <p:extLst>
      <p:ext uri="{BB962C8B-B14F-4D97-AF65-F5344CB8AC3E}">
        <p14:creationId xmlns:p14="http://schemas.microsoft.com/office/powerpoint/2010/main" val="195953886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US" altLang="ja-JP" sz="3200">
                <a:solidFill>
                  <a:schemeClr val="bg1"/>
                </a:solidFill>
                <a:ea typeface="Rakuten Sans JP"/>
              </a:rPr>
              <a:t> Product overview</a:t>
            </a:r>
            <a:endParaRPr lang="ja-JP">
              <a:solidFill>
                <a:schemeClr val="bg1"/>
              </a:solidFill>
            </a:endParaRPr>
          </a:p>
        </p:txBody>
      </p:sp>
      <p:sp>
        <p:nvSpPr>
          <p:cNvPr id="5" name="正方形/長方形 4">
            <a:extLst>
              <a:ext uri="{FF2B5EF4-FFF2-40B4-BE49-F238E27FC236}">
                <a16:creationId xmlns:a16="http://schemas.microsoft.com/office/drawing/2014/main" id="{818A9E50-091E-309D-9C84-3998F2D11079}"/>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pic>
        <p:nvPicPr>
          <p:cNvPr id="7" name="图片 6" descr="图示&#10;&#10;已自动生成说明">
            <a:extLst>
              <a:ext uri="{FF2B5EF4-FFF2-40B4-BE49-F238E27FC236}">
                <a16:creationId xmlns:a16="http://schemas.microsoft.com/office/drawing/2014/main" id="{A309716A-B736-0526-7CA3-3AE6BC692B48}"/>
              </a:ext>
            </a:extLst>
          </p:cNvPr>
          <p:cNvPicPr>
            <a:picLocks noChangeAspect="1"/>
          </p:cNvPicPr>
          <p:nvPr/>
        </p:nvPicPr>
        <p:blipFill rotWithShape="1">
          <a:blip r:embed="rId3"/>
          <a:srcRect b="8040"/>
          <a:stretch/>
        </p:blipFill>
        <p:spPr>
          <a:xfrm>
            <a:off x="2338483" y="4114801"/>
            <a:ext cx="7157333" cy="2645923"/>
          </a:xfrm>
          <a:prstGeom prst="rect">
            <a:avLst/>
          </a:prstGeom>
        </p:spPr>
      </p:pic>
      <p:sp>
        <p:nvSpPr>
          <p:cNvPr id="8" name="テキスト ボックス 7">
            <a:extLst>
              <a:ext uri="{FF2B5EF4-FFF2-40B4-BE49-F238E27FC236}">
                <a16:creationId xmlns:a16="http://schemas.microsoft.com/office/drawing/2014/main" id="{FA101AC6-C57E-45BB-9D93-124626EC2497}"/>
              </a:ext>
            </a:extLst>
          </p:cNvPr>
          <p:cNvSpPr txBox="1"/>
          <p:nvPr/>
        </p:nvSpPr>
        <p:spPr>
          <a:xfrm>
            <a:off x="182456" y="871770"/>
            <a:ext cx="10787332" cy="1631216"/>
          </a:xfrm>
          <a:prstGeom prst="rect">
            <a:avLst/>
          </a:prstGeom>
          <a:noFill/>
        </p:spPr>
        <p:txBody>
          <a:bodyPr wrap="square">
            <a:spAutoFit/>
          </a:bodyPr>
          <a:lstStyle/>
          <a:p>
            <a:pPr rtl="0">
              <a:spcBef>
                <a:spcPts val="0"/>
              </a:spcBef>
              <a:spcAft>
                <a:spcPts val="0"/>
              </a:spcAft>
            </a:pPr>
            <a:endParaRPr lang="en-US" altLang="ja-JP" sz="1800" b="0" i="0" u="none" strike="noStrike">
              <a:solidFill>
                <a:srgbClr val="000000"/>
              </a:solidFill>
              <a:effectLst/>
              <a:latin typeface="Arial" panose="020B0604020202020204" pitchFamily="34" charset="0"/>
            </a:endParaRPr>
          </a:p>
          <a:p>
            <a:r>
              <a:rPr lang="en-US" altLang="ja-JP"/>
              <a:t>Product looks like this diagram</a:t>
            </a:r>
            <a:br>
              <a:rPr lang="ja-JP" altLang="en-US"/>
            </a:br>
            <a:endParaRPr lang="en-US" altLang="ja-JP"/>
          </a:p>
          <a:p>
            <a:pPr marR="0" lvl="0" algn="l" defTabSz="308367" eaLnBrk="1" fontAlgn="auto" latinLnBrk="0" hangingPunct="1">
              <a:lnSpc>
                <a:spcPct val="100000"/>
              </a:lnSpc>
              <a:spcBef>
                <a:spcPts val="0"/>
              </a:spcBef>
              <a:spcAft>
                <a:spcPts val="1200"/>
              </a:spcAft>
              <a:buClrTx/>
              <a:buSzTx/>
              <a:tabLst/>
              <a:defRPr/>
            </a:pPr>
            <a:endParaRPr lang="en-US" altLang="ja-JP" sz="1800" b="0" i="0" u="none" strike="noStrike">
              <a:solidFill>
                <a:srgbClr val="000000"/>
              </a:solidFill>
              <a:effectLst/>
              <a:latin typeface="Arial" panose="020B0604020202020204" pitchFamily="34" charset="0"/>
            </a:endParaRPr>
          </a:p>
          <a:p>
            <a:pPr marL="285750" marR="0" lvl="0" indent="-285750" algn="l" defTabSz="308367" eaLnBrk="1" fontAlgn="auto" latinLnBrk="0" hangingPunct="1">
              <a:lnSpc>
                <a:spcPct val="100000"/>
              </a:lnSpc>
              <a:spcBef>
                <a:spcPts val="0"/>
              </a:spcBef>
              <a:spcAft>
                <a:spcPts val="1200"/>
              </a:spcAft>
              <a:buClrTx/>
              <a:buSzTx/>
              <a:buFont typeface="Wingdings" pitchFamily="2" charset="2"/>
              <a:buChar char="n"/>
              <a:tabLst/>
              <a:defRPr/>
            </a:pPr>
            <a:endParaRPr kumimoji="1" lang="ja-JP" altLang="en-US" sz="1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p:txBody>
      </p:sp>
      <p:sp>
        <p:nvSpPr>
          <p:cNvPr id="14" name="テキスト ボックス 13">
            <a:extLst>
              <a:ext uri="{FF2B5EF4-FFF2-40B4-BE49-F238E27FC236}">
                <a16:creationId xmlns:a16="http://schemas.microsoft.com/office/drawing/2014/main" id="{DC9AEEAF-DAF0-9A03-45F0-3D018053EE1D}"/>
              </a:ext>
            </a:extLst>
          </p:cNvPr>
          <p:cNvSpPr txBox="1"/>
          <p:nvPr/>
        </p:nvSpPr>
        <p:spPr>
          <a:xfrm>
            <a:off x="182456" y="1619814"/>
            <a:ext cx="11687527" cy="2246769"/>
          </a:xfrm>
          <a:prstGeom prst="rect">
            <a:avLst/>
          </a:prstGeom>
          <a:noFill/>
        </p:spPr>
        <p:txBody>
          <a:bodyPr wrap="square">
            <a:spAutoFit/>
          </a:bodyPr>
          <a:lstStyle/>
          <a:p>
            <a:pPr rtl="0">
              <a:spcBef>
                <a:spcPts val="0"/>
              </a:spcBef>
              <a:spcAft>
                <a:spcPts val="0"/>
              </a:spcAft>
            </a:pPr>
            <a:r>
              <a:rPr kumimoji="1" lang="ja-JP" altLang="en-US" sz="2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rPr>
              <a:t>①</a:t>
            </a:r>
            <a:r>
              <a:rPr lang="en-US" altLang="ja-JP"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Main Page</a:t>
            </a:r>
            <a:r>
              <a:rPr lang="ja-JP" altLang="en-US"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a:t>
            </a:r>
            <a:r>
              <a:rPr lang="en-US" altLang="ja-JP"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Rakuten market)</a:t>
            </a:r>
          </a:p>
          <a:p>
            <a:pPr rtl="0">
              <a:spcBef>
                <a:spcPts val="0"/>
              </a:spcBef>
              <a:spcAft>
                <a:spcPts val="0"/>
              </a:spcAft>
            </a:pPr>
            <a:r>
              <a:rPr lang="ja-JP" altLang="en-US"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a:t>
            </a:r>
            <a:r>
              <a:rPr lang="en-US" altLang="ja-JP"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 </a:t>
            </a:r>
            <a:endParaRPr kumimoji="1" lang="en-US" altLang="ja-JP" sz="2800" b="0" i="0" u="none" strike="noStrike" kern="0" cap="none" spc="0" normalizeH="0" baseline="0" noProof="0">
              <a:ln>
                <a:noFill/>
              </a:ln>
              <a:solidFill>
                <a:srgbClr val="000000"/>
              </a:solidFill>
              <a:effectLst/>
              <a:uLnTx/>
              <a:uFillTx/>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rtl="0">
              <a:spcBef>
                <a:spcPts val="0"/>
              </a:spcBef>
              <a:spcAft>
                <a:spcPts val="0"/>
              </a:spcAft>
            </a:pPr>
            <a:r>
              <a:rPr lang="ja-JP" altLang="en-US"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②</a:t>
            </a:r>
            <a:r>
              <a:rPr lang="en-US" altLang="ja-JP"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Quiz Page</a:t>
            </a:r>
            <a:r>
              <a:rPr lang="ja-JP" altLang="en-US"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a:t>
            </a:r>
            <a:r>
              <a:rPr lang="en-US" altLang="ja-JP"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Disaster Risk </a:t>
            </a:r>
            <a:r>
              <a:rPr lang="en-US" altLang="ja-JP" sz="2800" kern="0" err="1">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Reducation</a:t>
            </a:r>
            <a:r>
              <a:rPr lang="en-US" altLang="ja-JP"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 )</a:t>
            </a:r>
          </a:p>
          <a:p>
            <a:pPr rtl="0">
              <a:spcBef>
                <a:spcPts val="0"/>
              </a:spcBef>
              <a:spcAft>
                <a:spcPts val="0"/>
              </a:spcAft>
            </a:pPr>
            <a:r>
              <a:rPr lang="ja-JP" altLang="en-US"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a:t>
            </a:r>
            <a:endParaRPr lang="en-US" altLang="ja-JP"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a:p>
            <a:pPr rtl="0">
              <a:spcBef>
                <a:spcPts val="0"/>
              </a:spcBef>
              <a:spcAft>
                <a:spcPts val="0"/>
              </a:spcAft>
            </a:pPr>
            <a:r>
              <a:rPr lang="ja-JP" altLang="en-US"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③</a:t>
            </a:r>
            <a:r>
              <a:rPr lang="en-US" altLang="ja-JP" sz="28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Result </a:t>
            </a:r>
            <a:r>
              <a:rPr lang="ja-JP" altLang="en-US" sz="24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a:t>
            </a:r>
            <a:r>
              <a:rPr lang="en-US" altLang="ja-JP" sz="24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Based on how many you get right, your Rakuten Points increase</a:t>
            </a:r>
            <a:r>
              <a:rPr lang="ja-JP" altLang="en-US" sz="24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rPr>
              <a:t>）</a:t>
            </a:r>
            <a:endParaRPr lang="en-US" altLang="ja-JP" sz="2400" kern="0">
              <a:solidFill>
                <a:srgbClr val="000000"/>
              </a:solidFill>
              <a:latin typeface="Rakuten Sans JP" panose="020B0400000000000000" pitchFamily="34" charset="-128"/>
              <a:ea typeface="Rakuten Sans JP" panose="020B0400000000000000" pitchFamily="34" charset="-128"/>
              <a:cs typeface="Rakuten Sans" panose="020B0503020203020204" pitchFamily="34" charset="0"/>
              <a:sym typeface="メイリオ"/>
            </a:endParaRPr>
          </a:p>
        </p:txBody>
      </p:sp>
    </p:spTree>
    <p:extLst>
      <p:ext uri="{BB962C8B-B14F-4D97-AF65-F5344CB8AC3E}">
        <p14:creationId xmlns:p14="http://schemas.microsoft.com/office/powerpoint/2010/main" val="31386728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B602A-52BB-5CF4-1C0D-D84D57A952C9}"/>
              </a:ext>
            </a:extLst>
          </p:cNvPr>
          <p:cNvSpPr>
            <a:spLocks noGrp="1"/>
          </p:cNvSpPr>
          <p:nvPr>
            <p:ph type="title"/>
          </p:nvPr>
        </p:nvSpPr>
        <p:spPr>
          <a:xfrm>
            <a:off x="0" y="0"/>
            <a:ext cx="12192000" cy="957532"/>
          </a:xfrm>
          <a:solidFill>
            <a:schemeClr val="tx2"/>
          </a:solidFill>
        </p:spPr>
        <p:txBody>
          <a:bodyPr>
            <a:normAutofit/>
          </a:bodyPr>
          <a:lstStyle/>
          <a:p>
            <a:r>
              <a:rPr lang="en" sz="3200">
                <a:solidFill>
                  <a:schemeClr val="bg1"/>
                </a:solidFill>
                <a:ea typeface="Rakuten Sans JP"/>
              </a:rPr>
              <a:t>Related Technology</a:t>
            </a:r>
            <a:endParaRPr lang="ja-JP">
              <a:solidFill>
                <a:schemeClr val="bg1"/>
              </a:solidFill>
            </a:endParaRPr>
          </a:p>
        </p:txBody>
      </p:sp>
      <p:sp>
        <p:nvSpPr>
          <p:cNvPr id="3" name="コンテンツ プレースホルダー 2">
            <a:extLst>
              <a:ext uri="{FF2B5EF4-FFF2-40B4-BE49-F238E27FC236}">
                <a16:creationId xmlns:a16="http://schemas.microsoft.com/office/drawing/2014/main" id="{0BF74718-4AC9-1E81-ECCE-2425417B62CD}"/>
              </a:ext>
            </a:extLst>
          </p:cNvPr>
          <p:cNvSpPr>
            <a:spLocks noGrp="1"/>
          </p:cNvSpPr>
          <p:nvPr>
            <p:ph sz="quarter" idx="10"/>
          </p:nvPr>
        </p:nvSpPr>
        <p:spPr>
          <a:xfrm>
            <a:off x="146649" y="1028858"/>
            <a:ext cx="11708316" cy="5285677"/>
          </a:xfrm>
        </p:spPr>
        <p:txBody>
          <a:bodyPr/>
          <a:lstStyle/>
          <a:p>
            <a:pPr rtl="0">
              <a:spcBef>
                <a:spcPts val="0"/>
              </a:spcBef>
              <a:spcAft>
                <a:spcPts val="0"/>
              </a:spcAft>
            </a:pPr>
            <a:r>
              <a:rPr lang="en-US" altLang="ja-JP" sz="2800"/>
              <a:t>We will introduce the service in the following order</a:t>
            </a:r>
            <a:endParaRPr kumimoji="1" lang="ja-JP" altLang="en-US" sz="2800"/>
          </a:p>
        </p:txBody>
      </p:sp>
      <p:sp>
        <p:nvSpPr>
          <p:cNvPr id="5" name="正方形/長方形 4">
            <a:extLst>
              <a:ext uri="{FF2B5EF4-FFF2-40B4-BE49-F238E27FC236}">
                <a16:creationId xmlns:a16="http://schemas.microsoft.com/office/drawing/2014/main" id="{818A9E50-091E-309D-9C84-3998F2D11079}"/>
              </a:ext>
            </a:extLst>
          </p:cNvPr>
          <p:cNvSpPr>
            <a:spLocks noChangeAspect="1"/>
          </p:cNvSpPr>
          <p:nvPr/>
        </p:nvSpPr>
        <p:spPr>
          <a:xfrm>
            <a:off x="10969788" y="-5533"/>
            <a:ext cx="1220047" cy="440018"/>
          </a:xfrm>
          <a:prstGeom prst="rect">
            <a:avLst/>
          </a:prstGeom>
          <a:solidFill>
            <a:srgbClr val="F59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defTabSz="457200">
              <a:spcBef>
                <a:spcPts val="800"/>
              </a:spcBef>
              <a:defRPr sz="1400">
                <a:solidFill>
                  <a:srgbClr val="FFFFFF"/>
                </a:solidFill>
                <a:latin typeface="Rakuten Global B"/>
                <a:ea typeface="Rakuten Global B"/>
                <a:cs typeface="Rakuten Global B"/>
                <a:sym typeface="Rakuten Global B"/>
              </a:defRPr>
            </a:pPr>
            <a:r>
              <a:rPr lang="en-US" altLang="ja-JP" sz="2000" b="1">
                <a:ea typeface="Rakuten Sans JP"/>
              </a:rPr>
              <a:t>Team-5</a:t>
            </a:r>
            <a:endParaRPr lang="zh-CN" altLang="en-US" sz="2000"/>
          </a:p>
        </p:txBody>
      </p:sp>
      <p:sp>
        <p:nvSpPr>
          <p:cNvPr id="6" name="テキスト ボックス 5">
            <a:extLst>
              <a:ext uri="{FF2B5EF4-FFF2-40B4-BE49-F238E27FC236}">
                <a16:creationId xmlns:a16="http://schemas.microsoft.com/office/drawing/2014/main" id="{4AD4C9BC-0F5A-3B31-D269-F03D28AD3CDE}"/>
              </a:ext>
            </a:extLst>
          </p:cNvPr>
          <p:cNvSpPr txBox="1"/>
          <p:nvPr/>
        </p:nvSpPr>
        <p:spPr>
          <a:xfrm>
            <a:off x="366575" y="1922524"/>
            <a:ext cx="11708316" cy="4247317"/>
          </a:xfrm>
          <a:prstGeom prst="rect">
            <a:avLst/>
          </a:prstGeom>
          <a:noFill/>
        </p:spPr>
        <p:txBody>
          <a:bodyPr wrap="square">
            <a:spAutoFit/>
          </a:bodyPr>
          <a:lstStyle/>
          <a:p>
            <a:pPr>
              <a:buNone/>
            </a:pPr>
            <a:r>
              <a:rPr lang="ja-JP" altLang="en-US" sz="2800" b="1">
                <a:solidFill>
                  <a:srgbClr val="C00000"/>
                </a:solidFill>
              </a:rPr>
              <a:t>①</a:t>
            </a:r>
            <a:r>
              <a:rPr lang="en" altLang="ja-JP" sz="2800" b="1">
                <a:solidFill>
                  <a:srgbClr val="C00000"/>
                </a:solidFill>
              </a:rPr>
              <a:t>F</a:t>
            </a:r>
            <a:r>
              <a:rPr kumimoji="1" lang="en" altLang="ja-JP" sz="2800" b="1">
                <a:solidFill>
                  <a:srgbClr val="C00000"/>
                </a:solidFill>
              </a:rPr>
              <a:t>rontend Technologies</a:t>
            </a:r>
            <a:r>
              <a:rPr lang="ja-JP" altLang="en-US" sz="2800" b="1"/>
              <a:t>・・・</a:t>
            </a:r>
            <a:r>
              <a:rPr lang="en-US" altLang="ja-JP" sz="2800" b="1" err="1"/>
              <a:t>Vite</a:t>
            </a:r>
            <a:r>
              <a:rPr lang="en-US" altLang="ja-JP" sz="2800" b="1"/>
              <a:t>, React (JavaScript)</a:t>
            </a:r>
          </a:p>
          <a:p>
            <a:pPr>
              <a:buNone/>
            </a:pPr>
            <a:endParaRPr lang="en-US" altLang="ja-JP" sz="2800" b="1"/>
          </a:p>
          <a:p>
            <a:r>
              <a:rPr kumimoji="1" lang="ja-JP" altLang="en-US" sz="2800" b="1">
                <a:solidFill>
                  <a:srgbClr val="C00000"/>
                </a:solidFill>
              </a:rPr>
              <a:t>②</a:t>
            </a:r>
            <a:r>
              <a:rPr kumimoji="1" lang="en" altLang="ja-JP" sz="2800" b="1">
                <a:solidFill>
                  <a:srgbClr val="C00000"/>
                </a:solidFill>
              </a:rPr>
              <a:t>API Technologies</a:t>
            </a:r>
            <a:r>
              <a:rPr lang="ja-JP" altLang="en-US" sz="2800" b="1"/>
              <a:t>・・・</a:t>
            </a:r>
            <a:r>
              <a:rPr lang="en-US" altLang="ja-JP" sz="2800" b="1"/>
              <a:t>Rakuten market, Rakuten Recipe</a:t>
            </a:r>
          </a:p>
          <a:p>
            <a:endParaRPr lang="en-US" altLang="ja-JP" sz="2800" b="1"/>
          </a:p>
          <a:p>
            <a:r>
              <a:rPr lang="ja-JP" altLang="en-US" sz="2800" b="1">
                <a:solidFill>
                  <a:srgbClr val="C00000"/>
                </a:solidFill>
              </a:rPr>
              <a:t>③</a:t>
            </a:r>
            <a:r>
              <a:rPr lang="en" altLang="ja-JP" sz="2800" b="1">
                <a:solidFill>
                  <a:srgbClr val="C00000"/>
                </a:solidFill>
              </a:rPr>
              <a:t>Server</a:t>
            </a:r>
            <a:r>
              <a:rPr kumimoji="1" lang="en" altLang="ja-JP" sz="2800" b="1">
                <a:solidFill>
                  <a:srgbClr val="C00000"/>
                </a:solidFill>
              </a:rPr>
              <a:t> Technologies </a:t>
            </a:r>
            <a:r>
              <a:rPr lang="ja-JP" altLang="en-US" sz="2800" b="1"/>
              <a:t>・・・</a:t>
            </a:r>
            <a:r>
              <a:rPr lang="en" altLang="ja-JP" sz="2800" b="1">
                <a:ea typeface="Rakuten Sans JP"/>
              </a:rPr>
              <a:t> MySQL , Node.Js</a:t>
            </a:r>
            <a:endParaRPr lang="en-US" altLang="ja-JP" sz="2800" b="1">
              <a:ea typeface="Rakuten Sans JP"/>
            </a:endParaRPr>
          </a:p>
          <a:p>
            <a:endParaRPr lang="en-US" altLang="ja-JP" sz="2800" b="1">
              <a:ea typeface="Rakuten Sans JP"/>
            </a:endParaRPr>
          </a:p>
          <a:p>
            <a:r>
              <a:rPr lang="ja-JP" altLang="en-US" sz="2800" b="1">
                <a:solidFill>
                  <a:srgbClr val="C00000"/>
                </a:solidFill>
                <a:ea typeface="Rakuten Sans JP"/>
              </a:rPr>
              <a:t>④</a:t>
            </a:r>
            <a:r>
              <a:rPr lang="en-US" altLang="ja-JP" sz="2800" b="1">
                <a:solidFill>
                  <a:srgbClr val="C00000"/>
                </a:solidFill>
                <a:ea typeface="Rakuten Sans JP"/>
              </a:rPr>
              <a:t>Prospects for the future</a:t>
            </a:r>
            <a:endParaRPr lang="en-US" altLang="ja-JP" sz="2800" b="1">
              <a:solidFill>
                <a:srgbClr val="C00000"/>
              </a:solidFill>
            </a:endParaRPr>
          </a:p>
          <a:p>
            <a:endParaRPr lang="en-US" altLang="ja-JP" sz="2800" b="1"/>
          </a:p>
          <a:p>
            <a:r>
              <a:rPr kumimoji="1" lang="ja-JP" altLang="en-US" sz="2800" b="1">
                <a:solidFill>
                  <a:srgbClr val="C00000"/>
                </a:solidFill>
              </a:rPr>
              <a:t>⑤</a:t>
            </a:r>
            <a:r>
              <a:rPr kumimoji="1" lang="en" altLang="ja-JP" sz="2800" b="1">
                <a:solidFill>
                  <a:srgbClr val="C00000"/>
                </a:solidFill>
              </a:rPr>
              <a:t>Demo App </a:t>
            </a:r>
            <a:r>
              <a:rPr kumimoji="1" lang="en-US" altLang="ja-JP" sz="2800" b="1">
                <a:solidFill>
                  <a:srgbClr val="C00000"/>
                </a:solidFill>
              </a:rPr>
              <a:t>introduction</a:t>
            </a:r>
            <a:endParaRPr lang="en-US" altLang="ja-JP" sz="2800" b="1"/>
          </a:p>
          <a:p>
            <a:pPr>
              <a:buNone/>
            </a:pPr>
            <a:endParaRPr lang="en-US" altLang="ja-JP" sz="1800"/>
          </a:p>
        </p:txBody>
      </p:sp>
      <p:pic>
        <p:nvPicPr>
          <p:cNvPr id="7" name="図 6" descr="アイコン&#10;&#10;自動的に生成された説明">
            <a:extLst>
              <a:ext uri="{FF2B5EF4-FFF2-40B4-BE49-F238E27FC236}">
                <a16:creationId xmlns:a16="http://schemas.microsoft.com/office/drawing/2014/main" id="{B39B84DF-6D89-9377-3944-6F9736E41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719" y="1711543"/>
            <a:ext cx="1229632" cy="1100275"/>
          </a:xfrm>
          <a:prstGeom prst="rect">
            <a:avLst/>
          </a:prstGeom>
        </p:spPr>
      </p:pic>
      <p:pic>
        <p:nvPicPr>
          <p:cNvPr id="8" name="図 7" descr="テキスト が含まれている画像&#10;&#10;説明は自動で生成されたものです">
            <a:extLst>
              <a:ext uri="{FF2B5EF4-FFF2-40B4-BE49-F238E27FC236}">
                <a16:creationId xmlns:a16="http://schemas.microsoft.com/office/drawing/2014/main" id="{7D9F2FA4-5C43-FDEB-7FDC-F37770E3E91E}"/>
              </a:ext>
            </a:extLst>
          </p:cNvPr>
          <p:cNvPicPr>
            <a:picLocks noChangeAspect="1"/>
          </p:cNvPicPr>
          <p:nvPr/>
        </p:nvPicPr>
        <p:blipFill>
          <a:blip r:embed="rId4"/>
          <a:stretch>
            <a:fillRect/>
          </a:stretch>
        </p:blipFill>
        <p:spPr>
          <a:xfrm>
            <a:off x="8967893" y="3543449"/>
            <a:ext cx="1487075" cy="1005465"/>
          </a:xfrm>
          <a:prstGeom prst="rect">
            <a:avLst/>
          </a:prstGeom>
        </p:spPr>
      </p:pic>
      <p:pic>
        <p:nvPicPr>
          <p:cNvPr id="9" name="グラフィックス 8">
            <a:extLst>
              <a:ext uri="{FF2B5EF4-FFF2-40B4-BE49-F238E27FC236}">
                <a16:creationId xmlns:a16="http://schemas.microsoft.com/office/drawing/2014/main" id="{164FBDA7-1433-3625-A81F-76B5E20B4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6997" y="4045263"/>
            <a:ext cx="1487075" cy="445566"/>
          </a:xfrm>
          <a:prstGeom prst="rect">
            <a:avLst/>
          </a:prstGeom>
        </p:spPr>
      </p:pic>
    </p:spTree>
    <p:extLst>
      <p:ext uri="{BB962C8B-B14F-4D97-AF65-F5344CB8AC3E}">
        <p14:creationId xmlns:p14="http://schemas.microsoft.com/office/powerpoint/2010/main" val="2838098956"/>
      </p:ext>
    </p:extLst>
  </p:cSld>
  <p:clrMapOvr>
    <a:masterClrMapping/>
  </p:clrMapOvr>
  <p:transition spd="med"/>
</p:sld>
</file>

<file path=ppt/theme/theme1.xml><?xml version="1.0" encoding="utf-8"?>
<a:theme xmlns:a="http://schemas.openxmlformats.org/drawingml/2006/main" name="R-Style template v4">
  <a:themeElements>
    <a:clrScheme name="R-Style v2.0">
      <a:dk1>
        <a:srgbClr val="000000"/>
      </a:dk1>
      <a:lt1>
        <a:srgbClr val="FFFFFF"/>
      </a:lt1>
      <a:dk2>
        <a:srgbClr val="BF0000"/>
      </a:dk2>
      <a:lt2>
        <a:srgbClr val="F0F0F0"/>
      </a:lt2>
      <a:accent1>
        <a:srgbClr val="BF0000"/>
      </a:accent1>
      <a:accent2>
        <a:srgbClr val="EC4848"/>
      </a:accent2>
      <a:accent3>
        <a:srgbClr val="FFBA46"/>
      </a:accent3>
      <a:accent4>
        <a:srgbClr val="7FDB4B"/>
      </a:accent4>
      <a:accent5>
        <a:srgbClr val="37B4F3"/>
      </a:accent5>
      <a:accent6>
        <a:srgbClr val="2D5BD6"/>
      </a:accent6>
      <a:hlink>
        <a:srgbClr val="0000FF"/>
      </a:hlink>
      <a:folHlink>
        <a:srgbClr val="800080"/>
      </a:folHlink>
    </a:clrScheme>
    <a:fontScheme name="R-style_v4">
      <a:majorFont>
        <a:latin typeface="Rakuten Sans JP"/>
        <a:ea typeface="Rakuten Sans JP"/>
        <a:cs typeface=""/>
      </a:majorFont>
      <a:minorFont>
        <a:latin typeface="Rakuten Sans JP"/>
        <a:ea typeface="Rakuten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kumimoji="1" dirty="0" err="1" smtClean="0"/>
        </a:defPPr>
      </a:lstStyle>
    </a:txDef>
  </a:objectDefaults>
  <a:extraClrSchemeLst/>
  <a:extLst>
    <a:ext uri="{05A4C25C-085E-4340-85A3-A5531E510DB2}">
      <thm15:themeFamily xmlns:thm15="http://schemas.microsoft.com/office/thememl/2012/main" name="01_Corporate_nolabel_16x9_v4" id="{5A4AA7C4-33BD-6542-AAA9-D98D73F2EF95}" vid="{F3286CFC-2F61-844B-B17F-1D2BABF3BFD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DA828E0F29FF91458EA8F7B3BFAFDE07" ma:contentTypeVersion="2" ma:contentTypeDescription="新しいドキュメントを作成します。" ma:contentTypeScope="" ma:versionID="48919da670582371c7f4a8826a461bcc">
  <xsd:schema xmlns:xsd="http://www.w3.org/2001/XMLSchema" xmlns:xs="http://www.w3.org/2001/XMLSchema" xmlns:p="http://schemas.microsoft.com/office/2006/metadata/properties" xmlns:ns3="52e349cb-62f0-4ed8-ac56-c3a188f15f32" targetNamespace="http://schemas.microsoft.com/office/2006/metadata/properties" ma:root="true" ma:fieldsID="946fad6bb004fa9df9290100297775dd" ns3:_="">
    <xsd:import namespace="52e349cb-62f0-4ed8-ac56-c3a188f15f3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349cb-62f0-4ed8-ac56-c3a188f15f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6B42A9-7C97-429F-850A-40684D98778E}">
  <ds:schemaRefs>
    <ds:schemaRef ds:uri="52e349cb-62f0-4ed8-ac56-c3a188f15f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35C6CC8-1C4F-48F3-AC0D-B58520A947BF}">
  <ds:schemaRefs>
    <ds:schemaRef ds:uri="http://schemas.microsoft.com/sharepoint/v3/contenttype/forms"/>
  </ds:schemaRefs>
</ds:datastoreItem>
</file>

<file path=customXml/itemProps3.xml><?xml version="1.0" encoding="utf-8"?>
<ds:datastoreItem xmlns:ds="http://schemas.openxmlformats.org/officeDocument/2006/customXml" ds:itemID="{F7224158-01A7-4188-9A55-D7D48AFE8141}">
  <ds:schemaRefs>
    <ds:schemaRef ds:uri="52e349cb-62f0-4ed8-ac56-c3a188f15f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02_Corporate_confidential_16x9_v4</Template>
  <Application>Microsoft Office PowerPoint</Application>
  <PresentationFormat>宽屏</PresentationFormat>
  <Slides>22</Slides>
  <Notes>18</Notes>
  <HiddenSlides>0</HiddenSlide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R-Style template v4</vt:lpstr>
      <vt:lpstr>Disaster Prevention Quiz App</vt:lpstr>
      <vt:lpstr>Introduction</vt:lpstr>
      <vt:lpstr>Priority actions theme </vt:lpstr>
      <vt:lpstr>Concrete Issue</vt:lpstr>
      <vt:lpstr>Solution</vt:lpstr>
      <vt:lpstr>How to solve</vt:lpstr>
      <vt:lpstr>Target User</vt:lpstr>
      <vt:lpstr> Product overview</vt:lpstr>
      <vt:lpstr>Related Technology</vt:lpstr>
      <vt:lpstr>FrontEnd</vt:lpstr>
      <vt:lpstr>FrontEnd</vt:lpstr>
      <vt:lpstr>FrontEnd</vt:lpstr>
      <vt:lpstr>FrontEnd</vt:lpstr>
      <vt:lpstr>FrontEnd</vt:lpstr>
      <vt:lpstr>Cooperation with Rakuten Services</vt:lpstr>
      <vt:lpstr>Issues and Solutions</vt:lpstr>
      <vt:lpstr>Server &amp; BackEnd</vt:lpstr>
      <vt:lpstr>Server : Database Structure</vt:lpstr>
      <vt:lpstr>BackEnd : Data Shaping</vt:lpstr>
      <vt:lpstr>Prospects for the future</vt:lpstr>
      <vt:lpstr>PowerPoint 演示文稿</vt:lpstr>
      <vt:lpstr>the difficult part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R-Style template v4 aaaaa</dc:title>
  <dc:creator>シュンイチ カイヅ</dc:creator>
  <cp:revision>3</cp:revision>
  <cp:lastPrinted>2018-09-21T06:58:36Z</cp:lastPrinted>
  <dcterms:created xsi:type="dcterms:W3CDTF">2024-08-29T06:17:07Z</dcterms:created>
  <dcterms:modified xsi:type="dcterms:W3CDTF">2024-08-30T07:00:06Z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0x010100DA828E0F29FF91458EA8F7B3BFAFDE07</vt:lpwstr>
  </property>
</Properties>
</file>